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68" r:id="rId3"/>
    <p:sldId id="267" r:id="rId4"/>
    <p:sldId id="265" r:id="rId5"/>
    <p:sldId id="266" r:id="rId6"/>
    <p:sldId id="263" r:id="rId7"/>
    <p:sldId id="258" r:id="rId8"/>
    <p:sldId id="288" r:id="rId9"/>
    <p:sldId id="259" r:id="rId10"/>
    <p:sldId id="274" r:id="rId11"/>
    <p:sldId id="275" r:id="rId12"/>
    <p:sldId id="276" r:id="rId13"/>
    <p:sldId id="260" r:id="rId14"/>
    <p:sldId id="257" r:id="rId15"/>
    <p:sldId id="293" r:id="rId16"/>
    <p:sldId id="277" r:id="rId17"/>
    <p:sldId id="296" r:id="rId18"/>
    <p:sldId id="297" r:id="rId19"/>
    <p:sldId id="295" r:id="rId20"/>
    <p:sldId id="278" r:id="rId21"/>
    <p:sldId id="294" r:id="rId22"/>
    <p:sldId id="279" r:id="rId23"/>
    <p:sldId id="280" r:id="rId24"/>
    <p:sldId id="286" r:id="rId25"/>
    <p:sldId id="281" r:id="rId26"/>
    <p:sldId id="282" r:id="rId27"/>
    <p:sldId id="283" r:id="rId28"/>
    <p:sldId id="284" r:id="rId29"/>
    <p:sldId id="269" r:id="rId30"/>
    <p:sldId id="271" r:id="rId31"/>
    <p:sldId id="272" r:id="rId32"/>
    <p:sldId id="285" r:id="rId33"/>
    <p:sldId id="270" r:id="rId34"/>
    <p:sldId id="273" r:id="rId35"/>
    <p:sldId id="287" r:id="rId36"/>
    <p:sldId id="261" r:id="rId37"/>
    <p:sldId id="298" r:id="rId38"/>
    <p:sldId id="292" r:id="rId39"/>
    <p:sldId id="290" r:id="rId40"/>
    <p:sldId id="291" r:id="rId41"/>
    <p:sldId id="289" r:id="rId4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Раздел по умолчанию" id="{8C0B35BE-B442-4F2E-ABF3-BFE46C765F7F}">
          <p14:sldIdLst>
            <p14:sldId id="256"/>
            <p14:sldId id="268"/>
            <p14:sldId id="267"/>
            <p14:sldId id="265"/>
            <p14:sldId id="266"/>
            <p14:sldId id="263"/>
            <p14:sldId id="258"/>
            <p14:sldId id="288"/>
            <p14:sldId id="259"/>
            <p14:sldId id="274"/>
            <p14:sldId id="275"/>
            <p14:sldId id="276"/>
            <p14:sldId id="260"/>
            <p14:sldId id="257"/>
            <p14:sldId id="293"/>
            <p14:sldId id="277"/>
            <p14:sldId id="296"/>
            <p14:sldId id="297"/>
            <p14:sldId id="295"/>
            <p14:sldId id="278"/>
            <p14:sldId id="294"/>
            <p14:sldId id="279"/>
            <p14:sldId id="280"/>
            <p14:sldId id="286"/>
            <p14:sldId id="281"/>
            <p14:sldId id="282"/>
            <p14:sldId id="283"/>
            <p14:sldId id="284"/>
            <p14:sldId id="269"/>
            <p14:sldId id="271"/>
            <p14:sldId id="272"/>
            <p14:sldId id="285"/>
            <p14:sldId id="270"/>
            <p14:sldId id="273"/>
            <p14:sldId id="287"/>
            <p14:sldId id="261"/>
            <p14:sldId id="298"/>
            <p14:sldId id="292"/>
            <p14:sldId id="290"/>
            <p14:sldId id="291"/>
            <p14:sldId id="289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-81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6C309-2471-4ACF-A43F-3C18DDD6033E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A7F891-E329-468A-9B3E-02489B6184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45049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A7F891-E329-468A-9B3E-02489B61843F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8510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A7F891-E329-468A-9B3E-02489B61843F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22902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A7F891-E329-468A-9B3E-02489B61843F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97013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B9F4F5D-EC63-41EA-B892-54424F0CA5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86CD3999-EB17-4AAA-8F86-5335E323B2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AA05743-82D7-40A2-9738-820EBF824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2D677-D01A-43A1-B623-D38A8FC5E32C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3E916E9-2C33-4722-913A-0C36A00C2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A5C4A0C-B91F-4B73-B5CE-49948E17F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D2F84-FF66-4264-8520-0475ECA972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22602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96A76C7-E2F1-44CA-9002-2777547FE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4A124E1C-EA97-43AB-816F-DCB842D11C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19E9969-3AD2-4361-8212-0E6ACD02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2D677-D01A-43A1-B623-D38A8FC5E32C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4819605-6EB4-4DE8-B864-324D5EDB1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5DF8B3E-7243-4C20-A83E-68242BFF6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D2F84-FF66-4264-8520-0475ECA972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85380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7CF5D64E-62FB-4750-9BF6-355D4C0E81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21502A2E-A922-4718-B5EF-D6BB524A67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5AD7EC3-5A52-46AD-8A65-B516B406F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2D677-D01A-43A1-B623-D38A8FC5E32C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7683807-0809-4201-91CD-8B7CB3A74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9F229DB-712C-4BE8-BE8C-627D33FED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D2F84-FF66-4264-8520-0475ECA972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89262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6B07145-A01D-4F87-BBC1-9962D6A01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4641139-8280-446E-A2D2-427AF43A98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8E6213B-8122-47D5-A3AB-46B2A86DF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2D677-D01A-43A1-B623-D38A8FC5E32C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6FBC160-27ED-4F08-8130-9AC8E5328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C09D3A-5519-453F-81B0-A6AFA3429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D2F84-FF66-4264-8520-0475ECA972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61426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F60617B-3BE1-4A80-96C9-2DD72BBA3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5394D14-2BD5-41CF-9E62-0A6A813F70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667249C-0BA4-4EB3-A8C9-6CB7EFA00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2D677-D01A-43A1-B623-D38A8FC5E32C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2B9386B-6FF9-46B8-8B60-F8ED1A892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B13EAA8-D5DE-4D37-9E5E-EE395C75B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D2F84-FF66-4264-8520-0475ECA972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56237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4CADD1-2F57-4AAF-8D43-45EFBF791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FF88E5E-A6DF-432B-B217-0892CC4481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5ADCDFAB-3040-4246-880A-2E3318E0A6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5ED2170-2C74-42BB-8196-0755326A1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2D677-D01A-43A1-B623-D38A8FC5E32C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D0BA1C4-3FF9-4697-895C-416CC8CE5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0B5F643-67BD-44F9-88A3-B59BA3113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D2F84-FF66-4264-8520-0475ECA972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04100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782D1BA-5B0A-4F5E-B58C-4838D31D7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DB86E32-9B6A-4110-8339-0AAC610993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ED0647DD-23A6-48F5-AB5C-4C0036309F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3A1928B-AF46-4097-8132-789D53F9C2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BD1E9BAA-B0B5-44D5-BA98-DDB33B2CD6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AD6D4707-985B-49A2-BE1A-790676884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2D677-D01A-43A1-B623-D38A8FC5E32C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B45FC845-BEED-4A71-AD60-BE28C72C5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ED619360-0DC9-419F-8070-35E815EB0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D2F84-FF66-4264-8520-0475ECA972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06052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6C4F6B8-206D-4EA5-96A5-E107FB0AD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669B6C35-BC72-4EE0-9C56-18438F516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2D677-D01A-43A1-B623-D38A8FC5E32C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41CBDEDA-10ED-4B5C-8A6C-DBD0E16DD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6AD49D54-4205-44B3-9A2D-CB9810FE5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D2F84-FF66-4264-8520-0475ECA972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76105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32D36B15-E3CD-4B11-9EEB-FA1F480F6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2D677-D01A-43A1-B623-D38A8FC5E32C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8436478D-5AB9-4932-826D-D3790C4D6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E1DB778D-2FC2-42B5-A68A-77A5E9302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D2F84-FF66-4264-8520-0475ECA972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064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A226E4E-3337-4E41-BA1F-1541F98AB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BA7FC83-515E-4199-994F-D7AD5D9B3E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375A1B4-BCCE-43E7-A11B-EDF35CD89A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E937154A-49BD-482D-8C92-CAE46C291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2D677-D01A-43A1-B623-D38A8FC5E32C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3F60BC5-EDC9-413D-AAF3-4C7A8E6D8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986B1A5-7D56-4442-A2BF-8D2759F92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D2F84-FF66-4264-8520-0475ECA972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64116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D5D7F87-BB34-4B3E-B5D0-236AF81BF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C9E41DBD-319A-4965-987F-F9A8F1097A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E350CED4-7999-470F-B9FE-1464E2581A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849978C-E86D-40B0-8C75-ACAC0FF5D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2D677-D01A-43A1-B623-D38A8FC5E32C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1A13722D-A90A-4810-8EF0-179B66960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14E34AC8-1D36-4E9B-AD8D-5CF6741F4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D2F84-FF66-4264-8520-0475ECA972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96387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E10C1E7-0004-42EA-9C6B-1710E3781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0215E4E-318C-42D2-916F-C1980E1F7D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538B36E-40DC-49AF-8210-BC2422CE47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2D677-D01A-43A1-B623-D38A8FC5E32C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62B65BA-04C8-4D73-B961-2544E44D6F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03286B9-F8A9-4731-8BD0-3ADCF44C8A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D2F84-FF66-4264-8520-0475ECA972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15097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NUL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B7A1CED-5FA5-4961-A1B5-6CF74AF193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49962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2ED0A501-8BA6-4C04-BC60-4C7DE5F51F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337562"/>
            <a:ext cx="12263120" cy="16557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32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Программа подготовки специалистов по курсу:</a:t>
            </a:r>
          </a:p>
          <a:p>
            <a:pPr>
              <a:lnSpc>
                <a:spcPct val="100000"/>
              </a:lnSpc>
            </a:pPr>
            <a:endParaRPr lang="ru-RU" sz="3200" dirty="0"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pPr>
              <a:lnSpc>
                <a:spcPct val="100000"/>
              </a:lnSpc>
            </a:pPr>
            <a:r>
              <a:rPr lang="ru-RU" sz="32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ru-RU" sz="54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«Агентская деятельность на рынке недвижимости»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6FDF959-DB61-47BE-B3EF-7D59E4545C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46" y="194902"/>
            <a:ext cx="5541530" cy="17984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07805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71B4FDD8-F795-4043-B9FF-40938D156A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20027" cy="6668136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EBF8AED-C87E-4B71-97E5-C26B49B2C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7656" y="740229"/>
            <a:ext cx="6444344" cy="543850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4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Основные принципы:</a:t>
            </a:r>
          </a:p>
          <a:p>
            <a:pPr marL="0" indent="0">
              <a:buNone/>
            </a:pPr>
            <a:endParaRPr lang="ru-RU" sz="4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pPr marL="0" indent="0">
              <a:buNone/>
            </a:pPr>
            <a:r>
              <a:rPr lang="ru-RU" sz="22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Открытость. Закон организационного </a:t>
            </a:r>
          </a:p>
          <a:p>
            <a:pPr marL="0" indent="0">
              <a:buNone/>
            </a:pPr>
            <a:r>
              <a:rPr lang="ru-RU" sz="22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развития гласит: «открытая система – </a:t>
            </a:r>
          </a:p>
          <a:p>
            <a:pPr marL="0" indent="0">
              <a:buNone/>
            </a:pPr>
            <a:r>
              <a:rPr lang="ru-RU" sz="22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это развивающаяся система». Мы </a:t>
            </a:r>
          </a:p>
          <a:p>
            <a:pPr marL="0" indent="0">
              <a:buNone/>
            </a:pPr>
            <a:r>
              <a:rPr lang="ru-RU" sz="22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открыты к сотрудничеству и обмену </a:t>
            </a:r>
          </a:p>
          <a:p>
            <a:pPr marL="0" indent="0">
              <a:buNone/>
            </a:pPr>
            <a:r>
              <a:rPr lang="ru-RU" sz="22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опытом. </a:t>
            </a:r>
          </a:p>
          <a:p>
            <a:pPr marL="0" indent="0">
              <a:buNone/>
            </a:pPr>
            <a:r>
              <a:rPr lang="ru-RU" sz="22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В разработке и внедрении учебных </a:t>
            </a:r>
          </a:p>
          <a:p>
            <a:pPr marL="0" indent="0">
              <a:buNone/>
            </a:pPr>
            <a:r>
              <a:rPr lang="ru-RU" sz="22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-US" sz="22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ru-RU" sz="22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программ принимает участие </a:t>
            </a:r>
          </a:p>
          <a:p>
            <a:pPr marL="0" indent="0">
              <a:buNone/>
            </a:pPr>
            <a:r>
              <a:rPr lang="ru-RU" sz="22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 </a:t>
            </a:r>
            <a:r>
              <a:rPr lang="en-US" sz="22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ru-RU" sz="22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большая команда. </a:t>
            </a:r>
            <a:endParaRPr lang="ru-RU" sz="2200" dirty="0" smtClean="0"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pPr marL="0" indent="0">
              <a:buNone/>
            </a:pPr>
            <a:r>
              <a:rPr lang="ru-RU" sz="2200" dirty="0" smtClean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  Это </a:t>
            </a:r>
            <a:r>
              <a:rPr lang="ru-RU" sz="22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люди разных </a:t>
            </a:r>
            <a:r>
              <a:rPr lang="ru-RU" sz="2200" dirty="0" smtClean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специальностей</a:t>
            </a:r>
            <a:r>
              <a:rPr lang="ru-RU" sz="22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, но все – </a:t>
            </a:r>
            <a:r>
              <a:rPr lang="ru-RU" sz="2200" dirty="0" smtClean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высококлассные </a:t>
            </a:r>
            <a:r>
              <a:rPr lang="ru-RU" sz="22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специалисты.</a:t>
            </a:r>
          </a:p>
          <a:p>
            <a:endParaRPr lang="ru-RU" sz="2200" dirty="0"/>
          </a:p>
        </p:txBody>
      </p:sp>
    </p:spTree>
    <p:extLst>
      <p:ext uri="{BB962C8B-B14F-4D97-AF65-F5344CB8AC3E}">
        <p14:creationId xmlns="" xmlns:p14="http://schemas.microsoft.com/office/powerpoint/2010/main" val="3997308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3AC0DD7-98C6-42CB-AF21-78CD4B0CBB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980" y="276375"/>
            <a:ext cx="8767665" cy="658162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B8D038AC-3A10-48AB-9AB8-43C2D48323B3}"/>
              </a:ext>
            </a:extLst>
          </p:cNvPr>
          <p:cNvSpPr/>
          <p:nvPr/>
        </p:nvSpPr>
        <p:spPr>
          <a:xfrm>
            <a:off x="537286" y="110665"/>
            <a:ext cx="3373039" cy="6001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Вводные лекции</a:t>
            </a:r>
            <a:endParaRPr lang="ru-RU" sz="33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82C06589-C6E2-4851-9681-B471A1949A9D}"/>
              </a:ext>
            </a:extLst>
          </p:cNvPr>
          <p:cNvSpPr/>
          <p:nvPr/>
        </p:nvSpPr>
        <p:spPr>
          <a:xfrm>
            <a:off x="317604" y="710829"/>
            <a:ext cx="10645863" cy="69480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3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Вводное организационное занятие.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3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Введение в профессию.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3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Основы безопасности в риэлторском бизнесе.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3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АН «</a:t>
            </a:r>
            <a:r>
              <a:rPr lang="ru-RU" sz="2300" b="1" dirty="0" err="1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Адвекс</a:t>
            </a:r>
            <a:r>
              <a:rPr lang="ru-RU" sz="23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» - агентство недвижимости.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300" b="1" dirty="0" err="1">
                <a:solidFill>
                  <a:srgbClr val="00000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Листингование</a:t>
            </a:r>
            <a:r>
              <a:rPr lang="ru-RU" sz="2300" b="1" dirty="0">
                <a:solidFill>
                  <a:srgbClr val="00000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. Договор по рекламе объекта недвижимости с продавцом. </a:t>
            </a:r>
          </a:p>
          <a:p>
            <a:pPr>
              <a:lnSpc>
                <a:spcPct val="150000"/>
              </a:lnSpc>
            </a:pPr>
            <a:r>
              <a:rPr lang="ru-RU" sz="2300" b="1" dirty="0">
                <a:solidFill>
                  <a:srgbClr val="00000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Особенности работы с клиентом.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3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Первичная недвижимость.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3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Загородная недвижимость.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3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Аренда жилого фонда.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3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Обработка информации в риэлторском бизнесе.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3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Как правильно организовать свое время.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sz="3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6688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9A944C43-4740-4159-8A00-4B1ED4FBE64F}"/>
              </a:ext>
            </a:extLst>
          </p:cNvPr>
          <p:cNvSpPr/>
          <p:nvPr/>
        </p:nvSpPr>
        <p:spPr>
          <a:xfrm>
            <a:off x="437939" y="161993"/>
            <a:ext cx="522450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Жилищный фонд </a:t>
            </a:r>
          </a:p>
          <a:p>
            <a:r>
              <a:rPr lang="ru-RU" sz="3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         г. Санкт-Петербурга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E43CB5A0-245A-4F95-9AC4-355648C96763}"/>
              </a:ext>
            </a:extLst>
          </p:cNvPr>
          <p:cNvSpPr/>
          <p:nvPr/>
        </p:nvSpPr>
        <p:spPr>
          <a:xfrm>
            <a:off x="77124" y="1269989"/>
            <a:ext cx="5710218" cy="53792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3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Основные виды жилищного фонда. </a:t>
            </a:r>
          </a:p>
          <a:p>
            <a:pPr>
              <a:lnSpc>
                <a:spcPct val="150000"/>
              </a:lnSpc>
            </a:pPr>
            <a:r>
              <a:rPr lang="ru-RU" sz="23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Классификация объектов недвижимости.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3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Экология.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2000" b="0" cap="none" spc="0" dirty="0">
              <a:ln w="0"/>
              <a:solidFill>
                <a:schemeClr val="tx1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r>
              <a:rPr lang="ru-RU" sz="2000" dirty="0">
                <a:ln w="0"/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Фирменная презентация, на которой </a:t>
            </a:r>
          </a:p>
          <a:p>
            <a:r>
              <a:rPr lang="ru-RU" sz="2000" dirty="0">
                <a:ln w="0"/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рассматриваются внешние особенности </a:t>
            </a:r>
          </a:p>
          <a:p>
            <a:r>
              <a:rPr lang="ru-RU" sz="2000" dirty="0">
                <a:ln w="0"/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типов домов, планы.</a:t>
            </a:r>
            <a:endParaRPr lang="en-US" sz="2000" dirty="0">
              <a:ln w="0"/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endParaRPr lang="ru-RU" sz="2000" dirty="0">
              <a:ln w="0"/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endParaRPr lang="ru-RU" sz="2000" dirty="0">
              <a:ln w="0"/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endParaRPr lang="ru-RU" sz="2000" dirty="0">
              <a:ln w="0"/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r>
              <a:rPr lang="ru-RU" sz="2000" dirty="0">
                <a:ln w="0"/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Сайты для ознакомления:</a:t>
            </a:r>
          </a:p>
          <a:p>
            <a:r>
              <a:rPr lang="en-US" sz="2000" dirty="0">
                <a:ln w="0"/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domavspb.narod.ru</a:t>
            </a:r>
          </a:p>
          <a:p>
            <a:r>
              <a:rPr lang="en-US" sz="2000" dirty="0">
                <a:ln w="0"/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Citywalls.ru</a:t>
            </a:r>
            <a:endParaRPr lang="ru-RU" sz="2000" dirty="0">
              <a:ln w="0"/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23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pic>
        <p:nvPicPr>
          <p:cNvPr id="6" name="Объект 4">
            <a:extLst>
              <a:ext uri="{FF2B5EF4-FFF2-40B4-BE49-F238E27FC236}">
                <a16:creationId xmlns="" xmlns:a16="http://schemas.microsoft.com/office/drawing/2014/main" id="{B76C473C-5AFF-44A1-86B3-418A823302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925"/>
          <a:stretch/>
        </p:blipFill>
        <p:spPr>
          <a:xfrm>
            <a:off x="5787342" y="7858"/>
            <a:ext cx="6404658" cy="6850142"/>
          </a:xfrm>
        </p:spPr>
      </p:pic>
    </p:spTree>
    <p:extLst>
      <p:ext uri="{BB962C8B-B14F-4D97-AF65-F5344CB8AC3E}">
        <p14:creationId xmlns="" xmlns:p14="http://schemas.microsoft.com/office/powerpoint/2010/main" val="611144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8E6A6A8-EE58-429B-BAA0-D470D7C1D4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579"/>
          <a:stretch/>
        </p:blipFill>
        <p:spPr>
          <a:xfrm>
            <a:off x="0" y="0"/>
            <a:ext cx="12218582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64B639AB-11AF-4D47-9C67-B95B3C6D781D}"/>
              </a:ext>
            </a:extLst>
          </p:cNvPr>
          <p:cNvSpPr/>
          <p:nvPr/>
        </p:nvSpPr>
        <p:spPr>
          <a:xfrm>
            <a:off x="0" y="0"/>
            <a:ext cx="6738425" cy="6858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CDD2B8B-5D6B-4D93-9E13-3FAE3A295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669" y="754435"/>
            <a:ext cx="12140954" cy="42498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Рынок недвижимости – </a:t>
            </a:r>
          </a:p>
          <a:p>
            <a:pPr marL="0" indent="0">
              <a:buNone/>
            </a:pPr>
            <a:r>
              <a:rPr lang="ru-RU" sz="32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особая разновидность рынка.</a:t>
            </a:r>
          </a:p>
          <a:p>
            <a:pPr marL="0" indent="0">
              <a:buNone/>
            </a:pPr>
            <a:r>
              <a:rPr lang="ru-RU" sz="32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У нас не оборот вещей, </a:t>
            </a:r>
          </a:p>
          <a:p>
            <a:pPr marL="0" indent="0">
              <a:buNone/>
            </a:pPr>
            <a:r>
              <a:rPr lang="ru-RU" sz="32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а оборот прав на вещи!</a:t>
            </a:r>
          </a:p>
          <a:p>
            <a:pPr marL="0" indent="0">
              <a:buNone/>
            </a:pPr>
            <a:r>
              <a:rPr lang="ru-RU" sz="32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Право – понятие юридическое.</a:t>
            </a:r>
          </a:p>
          <a:p>
            <a:pPr marL="0" indent="0">
              <a:buNone/>
            </a:pPr>
            <a:r>
              <a:rPr lang="ru-RU" sz="32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Услуга содержит  </a:t>
            </a:r>
          </a:p>
          <a:p>
            <a:pPr marL="0" indent="0">
              <a:buNone/>
            </a:pPr>
            <a:r>
              <a:rPr lang="ru-RU" sz="32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юридическую составляющую.</a:t>
            </a:r>
          </a:p>
        </p:txBody>
      </p:sp>
    </p:spTree>
    <p:extLst>
      <p:ext uri="{BB962C8B-B14F-4D97-AF65-F5344CB8AC3E}">
        <p14:creationId xmlns="" xmlns:p14="http://schemas.microsoft.com/office/powerpoint/2010/main" val="2435017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A888FE52-038F-42E8-84F3-E052D9BB35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51686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1F3A526-5B1C-4020-8E4A-90478896F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906" y="329614"/>
            <a:ext cx="7631097" cy="433865"/>
          </a:xfrm>
        </p:spPr>
        <p:txBody>
          <a:bodyPr>
            <a:noAutofit/>
          </a:bodyPr>
          <a:lstStyle/>
          <a:p>
            <a:r>
              <a:rPr lang="ru-RU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Что видит покупатель -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34BA249D-B81E-4ACF-9404-55D7E4FE30DA}"/>
              </a:ext>
            </a:extLst>
          </p:cNvPr>
          <p:cNvSpPr/>
          <p:nvPr/>
        </p:nvSpPr>
        <p:spPr>
          <a:xfrm>
            <a:off x="2635689" y="1236849"/>
            <a:ext cx="948529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indent="-571500" algn="r">
              <a:buFont typeface="Arial" panose="020B0604020202020204" pitchFamily="34" charset="0"/>
              <a:buChar char="•"/>
            </a:pPr>
            <a:r>
              <a:rPr lang="ru-RU" sz="4400" dirty="0">
                <a:ln w="0"/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п</a:t>
            </a:r>
            <a:r>
              <a:rPr lang="ru-RU" sz="4400" b="0" cap="none" spc="0" dirty="0">
                <a:ln w="0"/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отребительские свойства товара</a:t>
            </a:r>
          </a:p>
          <a:p>
            <a:pPr algn="r"/>
            <a:r>
              <a:rPr lang="ru-RU" sz="4400" dirty="0">
                <a:ln w="0"/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(объекта недвижимости)</a:t>
            </a:r>
            <a:endParaRPr lang="ru-RU" sz="4400" b="0" cap="none" spc="0" dirty="0">
              <a:ln w="0"/>
              <a:solidFill>
                <a:schemeClr val="tx1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A8E340E4-FBE0-4A9F-94ED-FC3540494D8F}"/>
              </a:ext>
            </a:extLst>
          </p:cNvPr>
          <p:cNvSpPr/>
          <p:nvPr/>
        </p:nvSpPr>
        <p:spPr>
          <a:xfrm>
            <a:off x="4454520" y="2911361"/>
            <a:ext cx="797962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ru-RU" sz="4400" dirty="0">
                <a:ln w="0"/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ч</a:t>
            </a:r>
            <a:r>
              <a:rPr lang="ru-RU" sz="4400" b="0" cap="none" spc="0" dirty="0">
                <a:ln w="0"/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то скрыто от покупателя – </a:t>
            </a:r>
          </a:p>
          <a:p>
            <a:pPr algn="ctr"/>
            <a:r>
              <a:rPr lang="ru-RU" sz="4400" dirty="0">
                <a:ln w="0"/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юридические риски</a:t>
            </a:r>
            <a:endParaRPr lang="ru-RU" sz="4400" b="0" cap="none" spc="0" dirty="0">
              <a:ln w="0"/>
              <a:solidFill>
                <a:schemeClr val="tx1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557209EA-B7AA-4AE2-A412-FD5A7425E562}"/>
              </a:ext>
            </a:extLst>
          </p:cNvPr>
          <p:cNvSpPr/>
          <p:nvPr/>
        </p:nvSpPr>
        <p:spPr>
          <a:xfrm>
            <a:off x="0" y="2767991"/>
            <a:ext cx="1219200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7029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="" xmlns:a16="http://schemas.microsoft.com/office/drawing/2014/main" id="{CE52E8C4-696A-4590-846C-4568126434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440" y="-9669"/>
            <a:ext cx="4559560" cy="6877337"/>
          </a:xfr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EF299F42-09D8-4C99-9141-56CCCCC311D7}"/>
              </a:ext>
            </a:extLst>
          </p:cNvPr>
          <p:cNvSpPr/>
          <p:nvPr/>
        </p:nvSpPr>
        <p:spPr>
          <a:xfrm>
            <a:off x="1501946" y="846786"/>
            <a:ext cx="422423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«История объекта»</a:t>
            </a:r>
          </a:p>
        </p:txBody>
      </p:sp>
      <p:sp>
        <p:nvSpPr>
          <p:cNvPr id="11" name="Стрелка: вправо 10">
            <a:extLst>
              <a:ext uri="{FF2B5EF4-FFF2-40B4-BE49-F238E27FC236}">
                <a16:creationId xmlns="" xmlns:a16="http://schemas.microsoft.com/office/drawing/2014/main" id="{58C9AB4A-0AFF-404B-96AF-3E76A579DD36}"/>
              </a:ext>
            </a:extLst>
          </p:cNvPr>
          <p:cNvSpPr/>
          <p:nvPr/>
        </p:nvSpPr>
        <p:spPr>
          <a:xfrm rot="7990433">
            <a:off x="1688978" y="2068241"/>
            <a:ext cx="1352938" cy="147859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Стрелка: вправо 11">
            <a:extLst>
              <a:ext uri="{FF2B5EF4-FFF2-40B4-BE49-F238E27FC236}">
                <a16:creationId xmlns="" xmlns:a16="http://schemas.microsoft.com/office/drawing/2014/main" id="{BBF54EC5-64F6-44A8-A8EA-44B977C9BCAD}"/>
              </a:ext>
            </a:extLst>
          </p:cNvPr>
          <p:cNvSpPr/>
          <p:nvPr/>
        </p:nvSpPr>
        <p:spPr>
          <a:xfrm rot="2829349">
            <a:off x="4165162" y="2120808"/>
            <a:ext cx="1352938" cy="147859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17F9EA37-974B-4512-9AFC-8EE0CB05DE6F}"/>
              </a:ext>
            </a:extLst>
          </p:cNvPr>
          <p:cNvSpPr/>
          <p:nvPr/>
        </p:nvSpPr>
        <p:spPr>
          <a:xfrm>
            <a:off x="-463955" y="2835381"/>
            <a:ext cx="4190571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Право проживания </a:t>
            </a:r>
          </a:p>
          <a:p>
            <a:pPr algn="ctr"/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(жилищное право) </a:t>
            </a:r>
          </a:p>
          <a:p>
            <a:pPr algn="ctr"/>
            <a:r>
              <a:rPr lang="ru-RU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_____________________</a:t>
            </a:r>
            <a:endParaRPr lang="ru-RU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pPr algn="ctr"/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Отдел вселения и </a:t>
            </a:r>
          </a:p>
          <a:p>
            <a:pPr algn="ctr"/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р</a:t>
            </a:r>
            <a:r>
              <a:rPr lang="ru-RU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егистрационного</a:t>
            </a:r>
          </a:p>
          <a:p>
            <a:pPr algn="ctr"/>
            <a:r>
              <a:rPr lang="ru-RU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учета граждан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43D7EED7-8181-479D-88CF-3271ECC92A5E}"/>
              </a:ext>
            </a:extLst>
          </p:cNvPr>
          <p:cNvSpPr/>
          <p:nvPr/>
        </p:nvSpPr>
        <p:spPr>
          <a:xfrm>
            <a:off x="3935110" y="2835381"/>
            <a:ext cx="321915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Право собственности</a:t>
            </a:r>
          </a:p>
          <a:p>
            <a:pPr algn="ctr"/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(вещное право)</a:t>
            </a:r>
          </a:p>
          <a:p>
            <a:pPr algn="ctr"/>
            <a:r>
              <a:rPr lang="ru-RU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______________________</a:t>
            </a:r>
          </a:p>
          <a:p>
            <a:pPr algn="ctr"/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Росреестр</a:t>
            </a:r>
            <a:endParaRPr lang="ru-RU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DCE9FE36-191C-46A7-B88E-6324C82D4D40}"/>
              </a:ext>
            </a:extLst>
          </p:cNvPr>
          <p:cNvSpPr/>
          <p:nvPr/>
        </p:nvSpPr>
        <p:spPr>
          <a:xfrm>
            <a:off x="1631330" y="1598031"/>
            <a:ext cx="3976368" cy="10535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>
              <a:ln w="0">
                <a:solidFill>
                  <a:schemeClr val="bg1">
                    <a:lumMod val="75000"/>
                  </a:schemeClr>
                </a:solidFill>
              </a:ln>
              <a:solidFill>
                <a:schemeClr val="bg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7986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259E292-4ACD-44FE-8160-E2AAB7AA68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963" y="771063"/>
            <a:ext cx="5589037" cy="558903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4D13F2DA-6DDB-428B-8EB9-FB7CED6AD17F}"/>
              </a:ext>
            </a:extLst>
          </p:cNvPr>
          <p:cNvSpPr/>
          <p:nvPr/>
        </p:nvSpPr>
        <p:spPr>
          <a:xfrm>
            <a:off x="745851" y="198891"/>
            <a:ext cx="12419643" cy="6001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Основы гражданского и жилищного законодательства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3ADF4C18-578F-4111-A532-265167D090A3}"/>
              </a:ext>
            </a:extLst>
          </p:cNvPr>
          <p:cNvSpPr/>
          <p:nvPr/>
        </p:nvSpPr>
        <p:spPr>
          <a:xfrm>
            <a:off x="241999" y="1335989"/>
            <a:ext cx="6938118" cy="54476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3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Виды правоустанавливающих документов. </a:t>
            </a:r>
          </a:p>
          <a:p>
            <a:pPr>
              <a:lnSpc>
                <a:spcPct val="150000"/>
              </a:lnSpc>
            </a:pPr>
            <a:r>
              <a:rPr lang="ru-RU" sz="23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Долевая и совместная собственности.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3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Виды сделок, формы сделок, участники сделок. </a:t>
            </a:r>
          </a:p>
          <a:p>
            <a:pPr>
              <a:lnSpc>
                <a:spcPct val="150000"/>
              </a:lnSpc>
            </a:pPr>
            <a:r>
              <a:rPr lang="ru-RU" sz="23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Доверенность.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3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Взаимодействие агента с государственными </a:t>
            </a:r>
          </a:p>
          <a:p>
            <a:pPr>
              <a:lnSpc>
                <a:spcPct val="150000"/>
              </a:lnSpc>
            </a:pPr>
            <a:r>
              <a:rPr lang="ru-RU" sz="23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службами и организациями.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3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Сделки с участием несовершеннолетних.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3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Юридические аспекты в деятельности агента.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ru-RU" dirty="0"/>
          </a:p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21728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7DADF93-74E9-47CE-B071-CD600975F0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253" y="1802849"/>
            <a:ext cx="6201747" cy="481255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F8DC1BA2-BF0B-40DD-8284-6E53792A31EC}"/>
              </a:ext>
            </a:extLst>
          </p:cNvPr>
          <p:cNvSpPr/>
          <p:nvPr/>
        </p:nvSpPr>
        <p:spPr>
          <a:xfrm>
            <a:off x="265311" y="0"/>
            <a:ext cx="1007519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Обоснование комиссионного вознаграждения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C3F3651C-9AD1-40A6-B94B-FBE1B799E5D7}"/>
              </a:ext>
            </a:extLst>
          </p:cNvPr>
          <p:cNvSpPr/>
          <p:nvPr/>
        </p:nvSpPr>
        <p:spPr>
          <a:xfrm>
            <a:off x="108609" y="646331"/>
            <a:ext cx="7920758" cy="442916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742950" indent="-742950">
              <a:lnSpc>
                <a:spcPct val="150000"/>
              </a:lnSpc>
              <a:buAutoNum type="arabicPeriod"/>
            </a:pPr>
            <a:r>
              <a:rPr lang="ru-RU" sz="3200" dirty="0">
                <a:ln w="0"/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Что несёт в себе риэлторская услуга?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ru-RU" sz="3200" dirty="0">
                <a:ln w="0"/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Услуга агента для продавца.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ru-RU" sz="3200" b="0" cap="none" spc="0" dirty="0">
                <a:ln w="0"/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Услуга а</a:t>
            </a:r>
            <a:r>
              <a:rPr lang="ru-RU" sz="3200" dirty="0">
                <a:ln w="0"/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гента для покупателя.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ru-RU" sz="3200" b="0" cap="none" spc="0" dirty="0">
                <a:ln w="0"/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Обосно</a:t>
            </a:r>
            <a:r>
              <a:rPr lang="ru-RU" sz="3200" dirty="0">
                <a:ln w="0"/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вание размера </a:t>
            </a:r>
          </a:p>
          <a:p>
            <a:pPr>
              <a:lnSpc>
                <a:spcPct val="150000"/>
              </a:lnSpc>
            </a:pPr>
            <a:r>
              <a:rPr lang="ru-RU" sz="3200" dirty="0">
                <a:ln w="0"/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комиссионного вознаграждения.</a:t>
            </a:r>
          </a:p>
          <a:p>
            <a:pPr>
              <a:lnSpc>
                <a:spcPct val="150000"/>
              </a:lnSpc>
            </a:pPr>
            <a:r>
              <a:rPr lang="ru-RU" sz="3200" dirty="0">
                <a:ln w="0"/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5. Конкурентные преимущества.</a:t>
            </a:r>
          </a:p>
        </p:txBody>
      </p:sp>
    </p:spTree>
    <p:extLst>
      <p:ext uri="{BB962C8B-B14F-4D97-AF65-F5344CB8AC3E}">
        <p14:creationId xmlns="" xmlns:p14="http://schemas.microsoft.com/office/powerpoint/2010/main" val="20624208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40C0523-B1AA-487F-ADE8-0C523D0E5B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9751"/>
          <a:stretch/>
        </p:blipFill>
        <p:spPr>
          <a:xfrm>
            <a:off x="6960637" y="2292556"/>
            <a:ext cx="5231363" cy="456544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8CF17E3-D913-48DC-AA38-E9A095033C1E}"/>
              </a:ext>
            </a:extLst>
          </p:cNvPr>
          <p:cNvSpPr/>
          <p:nvPr/>
        </p:nvSpPr>
        <p:spPr>
          <a:xfrm>
            <a:off x="419718" y="0"/>
            <a:ext cx="140615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Риски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E36A702C-BFF6-4B3B-AC1B-29DB9FEE7DAE}"/>
              </a:ext>
            </a:extLst>
          </p:cNvPr>
          <p:cNvSpPr/>
          <p:nvPr/>
        </p:nvSpPr>
        <p:spPr>
          <a:xfrm>
            <a:off x="108609" y="646331"/>
            <a:ext cx="12846915" cy="46166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ln w="0"/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1. Постановление Пленума Верховного суда РФ №14 от 02.07.2009 г.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n w="0"/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2. Постановление Конституционного суда РФ от 08.06.2010 г. №13-П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n w="0"/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3. Постановление Президиума </a:t>
            </a:r>
            <a:r>
              <a:rPr lang="ru-RU" sz="2800" dirty="0" err="1">
                <a:ln w="0"/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Врховного</a:t>
            </a:r>
            <a:r>
              <a:rPr lang="ru-RU" sz="2800" dirty="0">
                <a:ln w="0"/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суда РФ от 07.11.2007г. и 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n w="0"/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многое другое 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n w="0"/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4. Решение Конституционного Суда РФ 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n w="0"/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от 21.04.2003 г. о защите добросовестного </a:t>
            </a:r>
          </a:p>
          <a:p>
            <a:pPr>
              <a:lnSpc>
                <a:spcPct val="150000"/>
              </a:lnSpc>
            </a:pPr>
            <a:r>
              <a:rPr lang="ru-RU" sz="2800" dirty="0" smtClean="0">
                <a:ln w="0"/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приобретателя и </a:t>
            </a:r>
            <a:r>
              <a:rPr lang="ru-RU" sz="2800" dirty="0">
                <a:ln w="0"/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многое другое…</a:t>
            </a:r>
          </a:p>
        </p:txBody>
      </p:sp>
    </p:spTree>
    <p:extLst>
      <p:ext uri="{BB962C8B-B14F-4D97-AF65-F5344CB8AC3E}">
        <p14:creationId xmlns="" xmlns:p14="http://schemas.microsoft.com/office/powerpoint/2010/main" val="38282436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F3080F31-EB5D-4DCC-9E8C-48287BF950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307"/>
          <a:stretch/>
        </p:blipFill>
        <p:spPr>
          <a:xfrm>
            <a:off x="21063" y="0"/>
            <a:ext cx="5392621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EB383E5D-515F-4BBB-A1ED-301B94F81A28}"/>
              </a:ext>
            </a:extLst>
          </p:cNvPr>
          <p:cNvSpPr/>
          <p:nvPr/>
        </p:nvSpPr>
        <p:spPr>
          <a:xfrm>
            <a:off x="5551171" y="264908"/>
            <a:ext cx="169629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Сделки</a:t>
            </a:r>
          </a:p>
        </p:txBody>
      </p:sp>
      <p:sp>
        <p:nvSpPr>
          <p:cNvPr id="5" name="Стрелка: вправо 4">
            <a:extLst>
              <a:ext uri="{FF2B5EF4-FFF2-40B4-BE49-F238E27FC236}">
                <a16:creationId xmlns="" xmlns:a16="http://schemas.microsoft.com/office/drawing/2014/main" id="{91892077-183E-48E8-B5F8-5CB1A1C1926C}"/>
              </a:ext>
            </a:extLst>
          </p:cNvPr>
          <p:cNvSpPr/>
          <p:nvPr/>
        </p:nvSpPr>
        <p:spPr>
          <a:xfrm rot="7990433">
            <a:off x="4488502" y="1405770"/>
            <a:ext cx="1352938" cy="147859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Стрелка: вправо 5">
            <a:extLst>
              <a:ext uri="{FF2B5EF4-FFF2-40B4-BE49-F238E27FC236}">
                <a16:creationId xmlns="" xmlns:a16="http://schemas.microsoft.com/office/drawing/2014/main" id="{9A7F463F-32E9-486F-A178-6C3F2E4F817F}"/>
              </a:ext>
            </a:extLst>
          </p:cNvPr>
          <p:cNvSpPr/>
          <p:nvPr/>
        </p:nvSpPr>
        <p:spPr>
          <a:xfrm rot="2829349">
            <a:off x="6964686" y="1458337"/>
            <a:ext cx="1352938" cy="147859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F915EE46-7E09-4314-9768-8D374F031F3B}"/>
              </a:ext>
            </a:extLst>
          </p:cNvPr>
          <p:cNvSpPr/>
          <p:nvPr/>
        </p:nvSpPr>
        <p:spPr>
          <a:xfrm>
            <a:off x="2823262" y="2066512"/>
            <a:ext cx="28584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Действительные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0F7FAF02-5173-4102-B3C8-BFBACDB0540C}"/>
              </a:ext>
            </a:extLst>
          </p:cNvPr>
          <p:cNvSpPr/>
          <p:nvPr/>
        </p:nvSpPr>
        <p:spPr>
          <a:xfrm>
            <a:off x="7394998" y="2046595"/>
            <a:ext cx="324800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0"/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Нед</a:t>
            </a:r>
            <a:r>
              <a:rPr lang="ru-RU" sz="2800" b="1" cap="none" spc="0" dirty="0">
                <a:ln w="0"/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ействительные</a:t>
            </a:r>
          </a:p>
        </p:txBody>
      </p:sp>
      <p:sp>
        <p:nvSpPr>
          <p:cNvPr id="9" name="Стрелка: вправо 8">
            <a:extLst>
              <a:ext uri="{FF2B5EF4-FFF2-40B4-BE49-F238E27FC236}">
                <a16:creationId xmlns="" xmlns:a16="http://schemas.microsoft.com/office/drawing/2014/main" id="{827D5762-1AC8-43FC-8BA5-B97BB4C3E25E}"/>
              </a:ext>
            </a:extLst>
          </p:cNvPr>
          <p:cNvSpPr/>
          <p:nvPr/>
        </p:nvSpPr>
        <p:spPr>
          <a:xfrm rot="7990433">
            <a:off x="7235295" y="3228350"/>
            <a:ext cx="1352938" cy="147859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Стрелка: вправо 9">
            <a:extLst>
              <a:ext uri="{FF2B5EF4-FFF2-40B4-BE49-F238E27FC236}">
                <a16:creationId xmlns="" xmlns:a16="http://schemas.microsoft.com/office/drawing/2014/main" id="{E41D5A13-D9DC-4A33-8266-22219B1019AC}"/>
              </a:ext>
            </a:extLst>
          </p:cNvPr>
          <p:cNvSpPr/>
          <p:nvPr/>
        </p:nvSpPr>
        <p:spPr>
          <a:xfrm rot="2829349">
            <a:off x="9671385" y="3230694"/>
            <a:ext cx="1352938" cy="147859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CA99B7BF-341E-4A3A-BC01-8CBEA16D88B3}"/>
              </a:ext>
            </a:extLst>
          </p:cNvPr>
          <p:cNvSpPr/>
          <p:nvPr/>
        </p:nvSpPr>
        <p:spPr>
          <a:xfrm>
            <a:off x="5551171" y="3846199"/>
            <a:ext cx="3929281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dirty="0">
                <a:ln w="0"/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Ничтожные</a:t>
            </a:r>
          </a:p>
          <a:p>
            <a:pPr algn="ctr"/>
            <a:r>
              <a:rPr lang="ru-RU" sz="2800" dirty="0">
                <a:ln w="0"/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(мнимые, притворные)</a:t>
            </a:r>
            <a:endParaRPr lang="ru-RU" sz="2800" b="0" cap="none" spc="0" dirty="0">
              <a:ln w="0"/>
              <a:solidFill>
                <a:schemeClr val="tx1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11B07F1A-9D00-4E7F-800A-38CD4E584313}"/>
              </a:ext>
            </a:extLst>
          </p:cNvPr>
          <p:cNvSpPr/>
          <p:nvPr/>
        </p:nvSpPr>
        <p:spPr>
          <a:xfrm>
            <a:off x="9959167" y="3930174"/>
            <a:ext cx="21419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>
                <a:ln w="0"/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Оспоримые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A8EF8BBC-FBDC-4DCE-A4C8-3B6D2283CF57}"/>
              </a:ext>
            </a:extLst>
          </p:cNvPr>
          <p:cNvSpPr/>
          <p:nvPr/>
        </p:nvSpPr>
        <p:spPr>
          <a:xfrm>
            <a:off x="5505794" y="4934037"/>
            <a:ext cx="427072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dirty="0">
                <a:ln w="0"/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Исковые сроки давности</a:t>
            </a:r>
            <a:endParaRPr lang="ru-RU" sz="2800" b="0" cap="none" spc="0" dirty="0">
              <a:ln w="0"/>
              <a:solidFill>
                <a:schemeClr val="tx1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275AFDAA-5C2A-4FDD-A236-9FC0CB20DE88}"/>
              </a:ext>
            </a:extLst>
          </p:cNvPr>
          <p:cNvSpPr/>
          <p:nvPr/>
        </p:nvSpPr>
        <p:spPr>
          <a:xfrm>
            <a:off x="5397008" y="946384"/>
            <a:ext cx="2010429" cy="1053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>
              <a:ln w="0">
                <a:solidFill>
                  <a:schemeClr val="bg1">
                    <a:lumMod val="75000"/>
                  </a:schemeClr>
                </a:solidFill>
              </a:ln>
              <a:solidFill>
                <a:schemeClr val="bg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FBEAB6FE-8A10-406B-9C40-316DA8E9D34A}"/>
              </a:ext>
            </a:extLst>
          </p:cNvPr>
          <p:cNvSpPr/>
          <p:nvPr/>
        </p:nvSpPr>
        <p:spPr>
          <a:xfrm>
            <a:off x="8145920" y="2732372"/>
            <a:ext cx="2010429" cy="1053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>
              <a:ln w="0">
                <a:solidFill>
                  <a:schemeClr val="bg1">
                    <a:lumMod val="75000"/>
                  </a:schemeClr>
                </a:solidFill>
              </a:ln>
              <a:solidFill>
                <a:schemeClr val="bg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1395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9037607-F272-4804-BDDE-17C7F877B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489" y="41941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Выбор основной концепции обучения и её альтернативы.</a:t>
            </a:r>
          </a:p>
          <a:p>
            <a:pPr marL="0" indent="0">
              <a:buNone/>
            </a:pPr>
            <a:endParaRPr lang="ru-RU" sz="3000" dirty="0"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r>
              <a:rPr lang="ru-RU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Полный курс «единым блоком»</a:t>
            </a:r>
          </a:p>
          <a:p>
            <a:r>
              <a:rPr lang="ru-RU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Разбивка на блоки (этапы) </a:t>
            </a:r>
          </a:p>
          <a:p>
            <a:pPr marL="0" indent="0">
              <a:buNone/>
            </a:pPr>
            <a:r>
              <a:rPr lang="ru-RU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с «</a:t>
            </a:r>
            <a:r>
              <a:rPr lang="ru-RU" dirty="0" err="1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доучиванием</a:t>
            </a:r>
            <a:r>
              <a:rPr lang="ru-RU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»</a:t>
            </a:r>
            <a:endParaRPr lang="en-US" dirty="0"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r>
              <a:rPr lang="ru-RU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Дистанционное обучение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4B35948-DF94-4733-9BB1-F40DDDB1A7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428" y="3248604"/>
            <a:ext cx="6002384" cy="339134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557476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5DE5FD4-0515-4999-A8F0-4EB94615E9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4807"/>
          <a:stretch/>
        </p:blipFill>
        <p:spPr>
          <a:xfrm>
            <a:off x="6545257" y="0"/>
            <a:ext cx="5668347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1518ED1E-C6A5-4582-BD85-2B49B1C54CBD}"/>
              </a:ext>
            </a:extLst>
          </p:cNvPr>
          <p:cNvSpPr/>
          <p:nvPr/>
        </p:nvSpPr>
        <p:spPr>
          <a:xfrm>
            <a:off x="316642" y="8038"/>
            <a:ext cx="787587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Маркетинг рынка недвижимости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3B97DA99-9265-4688-9599-B406EA2B0ABC}"/>
              </a:ext>
            </a:extLst>
          </p:cNvPr>
          <p:cNvSpPr/>
          <p:nvPr/>
        </p:nvSpPr>
        <p:spPr>
          <a:xfrm>
            <a:off x="0" y="693471"/>
            <a:ext cx="8578374" cy="590648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Самореклама. Поиск клиентов.</a:t>
            </a:r>
            <a:endParaRPr lang="en-US" sz="3200" dirty="0"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vk.com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twitter.com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facebook.com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instagram.com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32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Личный сайт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Практическое занятие по поиску клиентов.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Разбор результатов домашнего задания.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49233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8EB240A-01C6-429E-8083-10DC9E986A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812" r="16887"/>
          <a:stretch/>
        </p:blipFill>
        <p:spPr>
          <a:xfrm>
            <a:off x="6546979" y="0"/>
            <a:ext cx="5645021" cy="685318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AD62A6A-7BDA-4576-AE82-1896570D95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3071"/>
          <a:stretch/>
        </p:blipFill>
        <p:spPr>
          <a:xfrm>
            <a:off x="4282" y="0"/>
            <a:ext cx="6667105" cy="685318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0CD2E9D-3BFD-4E64-9139-A4D207D3D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378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Практическое занятие по поиску клиентов</a:t>
            </a:r>
            <a:r>
              <a:rPr lang="ru-RU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/>
            </a:r>
            <a:br>
              <a:rPr lang="ru-RU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</a:br>
            <a:r>
              <a:rPr lang="ru-RU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/>
            </a:r>
            <a:br>
              <a:rPr lang="ru-RU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</a:b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E1F958C8-0974-452B-879E-61708479DF97}"/>
              </a:ext>
            </a:extLst>
          </p:cNvPr>
          <p:cNvSpPr/>
          <p:nvPr/>
        </p:nvSpPr>
        <p:spPr>
          <a:xfrm>
            <a:off x="75973" y="961253"/>
            <a:ext cx="7491153" cy="36009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800" b="0" cap="none" spc="0" dirty="0">
                <a:ln w="0"/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Слушатели идут в «поля» для</a:t>
            </a:r>
          </a:p>
          <a:p>
            <a:r>
              <a:rPr lang="ru-RU" sz="2800" dirty="0">
                <a:ln w="0"/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установления первичного контакта</a:t>
            </a:r>
          </a:p>
          <a:p>
            <a:r>
              <a:rPr lang="ru-RU" sz="2800" dirty="0">
                <a:ln w="0"/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с жителями коммунальной квартиры.</a:t>
            </a:r>
          </a:p>
          <a:p>
            <a:endParaRPr lang="ru-RU" sz="2800" dirty="0">
              <a:ln w="0"/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r>
              <a:rPr lang="ru-RU" sz="2800" b="0" cap="none" spc="0" dirty="0">
                <a:ln w="0"/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Задача: познакомиться, предложить услуги,</a:t>
            </a:r>
          </a:p>
          <a:p>
            <a:r>
              <a:rPr lang="ru-RU" sz="2800" dirty="0">
                <a:ln w="0"/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выявить потребности, оценить возможность</a:t>
            </a:r>
          </a:p>
          <a:p>
            <a:r>
              <a:rPr lang="ru-RU" sz="2800" dirty="0">
                <a:ln w="0"/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расселения квартиры и заключить листинг.</a:t>
            </a:r>
          </a:p>
          <a:p>
            <a:pPr algn="ctr"/>
            <a:endParaRPr lang="ru-RU" sz="3200" b="0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44497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12F89F1-E63A-4E9B-B26C-1DE2C605D2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268BAB96-6574-4B50-8E20-39E1273DC4F5}"/>
              </a:ext>
            </a:extLst>
          </p:cNvPr>
          <p:cNvSpPr/>
          <p:nvPr/>
        </p:nvSpPr>
        <p:spPr>
          <a:xfrm>
            <a:off x="749225" y="120005"/>
            <a:ext cx="602600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Основные виды продаж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7C51CD46-B82B-4ADF-9CA9-AF4F1C37971D}"/>
              </a:ext>
            </a:extLst>
          </p:cNvPr>
          <p:cNvSpPr/>
          <p:nvPr/>
        </p:nvSpPr>
        <p:spPr>
          <a:xfrm>
            <a:off x="253115" y="827891"/>
            <a:ext cx="9230412" cy="41402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6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Схемы проведения стандартных сделок.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6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Расселение коммунальных квартир: </a:t>
            </a:r>
          </a:p>
          <a:p>
            <a:pPr>
              <a:lnSpc>
                <a:spcPct val="150000"/>
              </a:lnSpc>
            </a:pPr>
            <a:r>
              <a:rPr lang="ru-RU" sz="36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основные схемы, калькуляция.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6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Приобретение недвижимости через </a:t>
            </a:r>
          </a:p>
          <a:p>
            <a:pPr>
              <a:lnSpc>
                <a:spcPct val="150000"/>
              </a:lnSpc>
            </a:pPr>
            <a:r>
              <a:rPr lang="ru-RU" sz="36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ипотечное кредитование.</a:t>
            </a:r>
            <a:endParaRPr lang="ru-RU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07725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34387BD-CA9D-4721-AF6C-E3C87AA1EC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624" y="533193"/>
            <a:ext cx="8730343" cy="624083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09DF9187-3CD1-41DF-B718-341BDA25715C}"/>
              </a:ext>
            </a:extLst>
          </p:cNvPr>
          <p:cNvSpPr/>
          <p:nvPr/>
        </p:nvSpPr>
        <p:spPr>
          <a:xfrm>
            <a:off x="289302" y="0"/>
            <a:ext cx="4041492" cy="6001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3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Психология продаж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E7B9309E-1B87-41C3-B6A8-E398BD18D8BF}"/>
              </a:ext>
            </a:extLst>
          </p:cNvPr>
          <p:cNvSpPr/>
          <p:nvPr/>
        </p:nvSpPr>
        <p:spPr>
          <a:xfrm>
            <a:off x="73763" y="608202"/>
            <a:ext cx="9882834" cy="427123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3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Порядок работы с клиентом: обязанности агента продавца, </a:t>
            </a:r>
          </a:p>
          <a:p>
            <a:pPr>
              <a:lnSpc>
                <a:spcPct val="150000"/>
              </a:lnSpc>
            </a:pPr>
            <a:r>
              <a:rPr lang="ru-RU" sz="23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обязанности агента покупателя.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3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Искусство убеждать.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3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Взаимодействие агента с другими участниками рынка недвижимости.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3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Листинг. Ответы на вопросы клиентов.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3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Стандарты Ассоциации профессионалов рынка недвижимости. </a:t>
            </a:r>
          </a:p>
          <a:p>
            <a:pPr>
              <a:lnSpc>
                <a:spcPct val="150000"/>
              </a:lnSpc>
            </a:pPr>
            <a:r>
              <a:rPr lang="ru-RU" sz="23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Этика работы агента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3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Тренинг коммуникативного взаимодействия.</a:t>
            </a:r>
            <a:endParaRPr lang="ru-RU" sz="23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160425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4D88850-B9BA-47CC-AE02-9CF2CE5442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61463C0E-7397-46F9-B86B-88AF00E73F1B}"/>
              </a:ext>
            </a:extLst>
          </p:cNvPr>
          <p:cNvSpPr/>
          <p:nvPr/>
        </p:nvSpPr>
        <p:spPr>
          <a:xfrm>
            <a:off x="11774" y="171251"/>
            <a:ext cx="540949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Корпоративная культура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3AA9A6BD-EB08-4599-A5D4-A70DE5632FC6}"/>
              </a:ext>
            </a:extLst>
          </p:cNvPr>
          <p:cNvSpPr/>
          <p:nvPr/>
        </p:nvSpPr>
        <p:spPr>
          <a:xfrm>
            <a:off x="236098" y="1611443"/>
            <a:ext cx="11775916" cy="33701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Атмосфера, особенности общения, отношение к вопросам 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бизнеса, свойственные только «</a:t>
            </a:r>
            <a:r>
              <a:rPr lang="ru-RU" sz="2400" b="1" dirty="0" err="1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Адвексу</a:t>
            </a:r>
            <a:r>
              <a:rPr lang="ru-RU" sz="24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», проходит </a:t>
            </a:r>
            <a:r>
              <a:rPr lang="ru-RU" sz="2400" b="1" dirty="0" smtClean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через </a:t>
            </a:r>
            <a:r>
              <a:rPr lang="ru-RU" sz="24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весь 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процесс обучения. </a:t>
            </a:r>
            <a:r>
              <a:rPr lang="ru-RU" sz="2400" b="1" dirty="0" smtClean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Умение </a:t>
            </a:r>
            <a:r>
              <a:rPr lang="ru-RU" sz="24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менеджеров и агентов 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в конструктивном диалоге приходить к верному решению, 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работа их, как единой, слаженной команды, на единых принципах 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является положительным примером для новичков.</a:t>
            </a:r>
            <a:endParaRPr lang="ru-RU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E967A30-D4A4-4B99-9BA2-9022FD210B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665" y="134462"/>
            <a:ext cx="4062204" cy="13183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518970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977E722-28A7-4C55-9EA0-D35A6C2C4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8979" r="17064"/>
          <a:stretch/>
        </p:blipFill>
        <p:spPr>
          <a:xfrm>
            <a:off x="4500465" y="2496582"/>
            <a:ext cx="7583638" cy="487058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250F3BAE-FC52-445F-95D6-1C09BC9617BC}"/>
              </a:ext>
            </a:extLst>
          </p:cNvPr>
          <p:cNvSpPr/>
          <p:nvPr/>
        </p:nvSpPr>
        <p:spPr>
          <a:xfrm>
            <a:off x="83378" y="8038"/>
            <a:ext cx="1241964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Агентство недвижимости «</a:t>
            </a:r>
            <a:r>
              <a:rPr lang="ru-RU" sz="3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Адвекс</a:t>
            </a:r>
            <a:r>
              <a:rPr lang="ru-RU" sz="3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»:</a:t>
            </a:r>
          </a:p>
          <a:p>
            <a:r>
              <a:rPr lang="ru-RU" sz="3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                                          правила, процедуры, договора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BC8DAE4-27DF-4A91-A399-AD3E3859BA8E}"/>
              </a:ext>
            </a:extLst>
          </p:cNvPr>
          <p:cNvSpPr/>
          <p:nvPr/>
        </p:nvSpPr>
        <p:spPr>
          <a:xfrm>
            <a:off x="205273" y="1196242"/>
            <a:ext cx="10292626" cy="61709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Практика работы с продавцом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Практика работы с покупателем.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Компьютерная база данных «Терминал агента».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Листинг – расселение.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Агентский договор.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Открытие сделки. Взаимодействие с ЭСКРО-центром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Договорная база агентства: пакет документов «продажа», «расселение».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Сделка с другим агентством.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Подготовка к нотариату.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Закрытие сделки.</a:t>
            </a:r>
          </a:p>
          <a:p>
            <a:pPr algn="ctr"/>
            <a:endParaRPr lang="ru-RU" dirty="0"/>
          </a:p>
          <a:p>
            <a:pPr algn="ctr"/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55574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EE9BC3E-7065-44D7-94CE-20A614BEC2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509" y="0"/>
            <a:ext cx="8534956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C63FDEA6-82AA-492F-A625-3AFC5683D828}"/>
              </a:ext>
            </a:extLst>
          </p:cNvPr>
          <p:cNvSpPr/>
          <p:nvPr/>
        </p:nvSpPr>
        <p:spPr>
          <a:xfrm>
            <a:off x="523378" y="0"/>
            <a:ext cx="6745757" cy="6001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3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Основные схемы взаиморасчетов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5353187B-3149-44A0-9A02-8C17CB1341FD}"/>
              </a:ext>
            </a:extLst>
          </p:cNvPr>
          <p:cNvSpPr/>
          <p:nvPr/>
        </p:nvSpPr>
        <p:spPr>
          <a:xfrm>
            <a:off x="297354" y="722964"/>
            <a:ext cx="7197804" cy="618630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простой </a:t>
            </a:r>
            <a:r>
              <a:rPr lang="ru-RU" sz="2800" dirty="0" err="1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сейфинг</a:t>
            </a:r>
            <a:r>
              <a:rPr lang="ru-RU" sz="28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в банке;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эксперт </a:t>
            </a:r>
            <a:r>
              <a:rPr lang="ru-RU" sz="2800" dirty="0" err="1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сейфинг</a:t>
            </a:r>
            <a:r>
              <a:rPr lang="ru-RU" sz="28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в расчетном и в банке;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банковский аккредитив;</a:t>
            </a:r>
            <a:endParaRPr lang="en-US" sz="2800" dirty="0"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депозитный счёт нотариуса;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банковский </a:t>
            </a:r>
            <a:r>
              <a:rPr lang="ru-RU" sz="2800" dirty="0" err="1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эскроу</a:t>
            </a:r>
            <a:r>
              <a:rPr lang="ru-RU" sz="28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-счет;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сервис безопасных расчетов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от Сбербанка;</a:t>
            </a:r>
          </a:p>
          <a:p>
            <a:endParaRPr lang="ru-RU" sz="2800" dirty="0"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endParaRPr lang="ru-RU" dirty="0"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endParaRPr lang="ru-RU" sz="2800" dirty="0"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12864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9677366D-0077-4394-86DD-7658E29CBB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" b="-800"/>
          <a:stretch/>
        </p:blipFill>
        <p:spPr>
          <a:xfrm>
            <a:off x="1" y="8037"/>
            <a:ext cx="12192000" cy="705523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9BCC3BA3-92FC-4100-A292-EF83D9A536FC}"/>
              </a:ext>
            </a:extLst>
          </p:cNvPr>
          <p:cNvSpPr/>
          <p:nvPr/>
        </p:nvSpPr>
        <p:spPr>
          <a:xfrm>
            <a:off x="515017" y="27992"/>
            <a:ext cx="1116196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3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Malgun Gothic Semilight" panose="020B0502040204020203" pitchFamily="34" charset="-128"/>
                <a:cs typeface="Arial" panose="020B0604020202020204" pitchFamily="34" charset="0"/>
              </a:rPr>
              <a:t>Нотариальное удостоверение сделок с недвижимостью</a:t>
            </a:r>
          </a:p>
          <a:p>
            <a:pPr algn="ctr"/>
            <a:r>
              <a:rPr lang="ru-RU" sz="33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Malgun Gothic Semilight" panose="020B0502040204020203" pitchFamily="34" charset="-128"/>
                <a:cs typeface="Arial" panose="020B0604020202020204" pitchFamily="34" charset="0"/>
              </a:rPr>
              <a:t>и государственная регистрация недвижимости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C4DC20B0-6B87-4560-B3DD-3CE00A2CD543}"/>
              </a:ext>
            </a:extLst>
          </p:cNvPr>
          <p:cNvSpPr/>
          <p:nvPr/>
        </p:nvSpPr>
        <p:spPr>
          <a:xfrm>
            <a:off x="246721" y="1902008"/>
            <a:ext cx="12167818" cy="453611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b="1" dirty="0">
                <a:latin typeface="Arial Nova" panose="020B0504020202020204" pitchFamily="34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Функции нотариата, нормативные акты. </a:t>
            </a:r>
          </a:p>
          <a:p>
            <a:pPr>
              <a:lnSpc>
                <a:spcPct val="150000"/>
              </a:lnSpc>
            </a:pPr>
            <a:r>
              <a:rPr lang="ru-RU" sz="2800" b="1" dirty="0">
                <a:latin typeface="Arial Nova" panose="020B0504020202020204" pitchFamily="34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Договор отчуждения, существенные условия договора.</a:t>
            </a:r>
          </a:p>
          <a:p>
            <a:pPr>
              <a:lnSpc>
                <a:spcPct val="150000"/>
              </a:lnSpc>
            </a:pPr>
            <a:r>
              <a:rPr lang="ru-RU" sz="2800" b="1" dirty="0">
                <a:latin typeface="Arial Nova" panose="020B0504020202020204" pitchFamily="34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Федеральный закон №391-ФЗ от 29.12.2015 г.;</a:t>
            </a:r>
          </a:p>
          <a:p>
            <a:pPr>
              <a:lnSpc>
                <a:spcPct val="150000"/>
              </a:lnSpc>
            </a:pPr>
            <a:r>
              <a:rPr lang="ru-RU" sz="2800" b="1" dirty="0">
                <a:latin typeface="Arial Nova" panose="020B0504020202020204" pitchFamily="34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Федеральный закон №172-ФЗ от 02.06.2016 г.;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b="1" dirty="0">
                <a:ln w="0"/>
                <a:latin typeface="Arial Nova" panose="020B0504020202020204" pitchFamily="34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Государственная регистрация недвижимости. </a:t>
            </a:r>
          </a:p>
          <a:p>
            <a:pPr>
              <a:lnSpc>
                <a:spcPct val="150000"/>
              </a:lnSpc>
            </a:pPr>
            <a:r>
              <a:rPr lang="ru-RU" sz="2800" b="1" dirty="0">
                <a:ln w="0"/>
                <a:latin typeface="Arial Nova" panose="020B0504020202020204" pitchFamily="34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Федеральный закон №218-ФЗ;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b="1" dirty="0">
                <a:ln w="0"/>
                <a:latin typeface="Arial Nova" panose="020B0504020202020204" pitchFamily="34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Практическое занятие «Документы, необходимые для нотариата».</a:t>
            </a:r>
            <a:endParaRPr lang="ru-RU" sz="2800" b="1" cap="none" spc="0" dirty="0">
              <a:ln w="0"/>
              <a:solidFill>
                <a:schemeClr val="tx1"/>
              </a:solidFill>
              <a:latin typeface="Arial Nova" panose="020B0504020202020204" pitchFamily="34" charset="0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51492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B9BCCD1-315A-42A9-B8FD-DC412AFF08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134" y="115231"/>
            <a:ext cx="10170367" cy="674634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E8553E89-7092-419E-A6AF-696E8C58D6AD}"/>
              </a:ext>
            </a:extLst>
          </p:cNvPr>
          <p:cNvSpPr/>
          <p:nvPr/>
        </p:nvSpPr>
        <p:spPr>
          <a:xfrm>
            <a:off x="578439" y="115231"/>
            <a:ext cx="8340746" cy="6001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3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Налогообложение в сфере недвижимости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C653513E-815D-4B6E-AAC7-460CA15C51C3}"/>
              </a:ext>
            </a:extLst>
          </p:cNvPr>
          <p:cNvSpPr/>
          <p:nvPr/>
        </p:nvSpPr>
        <p:spPr>
          <a:xfrm>
            <a:off x="177820" y="718658"/>
            <a:ext cx="7653057" cy="65537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Налогообложение в сфере недвижимости.</a:t>
            </a:r>
            <a:endParaRPr lang="ru-RU" sz="2800" b="0" cap="none" spc="0" dirty="0">
              <a:ln w="0"/>
              <a:solidFill>
                <a:schemeClr val="tx1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23ED5792-5A75-4E9D-ABC5-FEC2471CB9C2}"/>
              </a:ext>
            </a:extLst>
          </p:cNvPr>
          <p:cNvSpPr/>
          <p:nvPr/>
        </p:nvSpPr>
        <p:spPr>
          <a:xfrm>
            <a:off x="581549" y="2223797"/>
            <a:ext cx="6298520" cy="6001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3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Регистрационный учет граждан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323BD9DA-0925-40E9-8CFA-2C8AFE29811C}"/>
              </a:ext>
            </a:extLst>
          </p:cNvPr>
          <p:cNvSpPr/>
          <p:nvPr/>
        </p:nvSpPr>
        <p:spPr>
          <a:xfrm>
            <a:off x="177820" y="2827224"/>
            <a:ext cx="8610049" cy="13017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Постановка и снятие с регистрационного учета. 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Взаимодействие с отделом вселения.</a:t>
            </a:r>
            <a:endParaRPr lang="ru-RU" sz="2800" b="0" cap="none" spc="0" dirty="0">
              <a:ln w="0"/>
              <a:solidFill>
                <a:schemeClr val="tx1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74AE5703-45DA-4167-98AE-54FAF6FA2C37}"/>
              </a:ext>
            </a:extLst>
          </p:cNvPr>
          <p:cNvSpPr/>
          <p:nvPr/>
        </p:nvSpPr>
        <p:spPr>
          <a:xfrm>
            <a:off x="578439" y="4880543"/>
            <a:ext cx="2659702" cy="6001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3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Страхование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F17CE1D5-97F0-46BA-818D-DA67C2949240}"/>
              </a:ext>
            </a:extLst>
          </p:cNvPr>
          <p:cNvSpPr/>
          <p:nvPr/>
        </p:nvSpPr>
        <p:spPr>
          <a:xfrm>
            <a:off x="177820" y="5480707"/>
            <a:ext cx="7083991" cy="65537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Страхование сделок с недвижимостью.</a:t>
            </a:r>
            <a:endParaRPr lang="ru-RU" sz="2800" b="0" cap="none" spc="0" dirty="0">
              <a:ln w="0"/>
              <a:solidFill>
                <a:schemeClr val="tx1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391283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9A385903-9DAE-406C-BFE7-C6044AA4E4B8}"/>
              </a:ext>
            </a:extLst>
          </p:cNvPr>
          <p:cNvSpPr/>
          <p:nvPr/>
        </p:nvSpPr>
        <p:spPr>
          <a:xfrm>
            <a:off x="166649" y="142240"/>
            <a:ext cx="7229831" cy="32144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24EEBA5-98E2-4E22-A145-D780A4F53C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544" y="3501337"/>
            <a:ext cx="4668456" cy="335666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D10A4F22-A253-416F-910B-C7567E90FB1A}"/>
              </a:ext>
            </a:extLst>
          </p:cNvPr>
          <p:cNvSpPr/>
          <p:nvPr/>
        </p:nvSpPr>
        <p:spPr>
          <a:xfrm>
            <a:off x="288569" y="-95751"/>
            <a:ext cx="6627135" cy="44012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endParaRPr lang="ru-RU" sz="2800" dirty="0">
              <a:ln w="0"/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ln w="0"/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учебный комфортабельный класс, 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n w="0"/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рассчитанный на большую аудиторию;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ln w="0"/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территориально удобное 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n w="0"/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расположение офиса;</a:t>
            </a:r>
          </a:p>
          <a:p>
            <a:endParaRPr lang="ru-RU" sz="2800" dirty="0">
              <a:ln w="0"/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ln w="0"/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b="0" cap="none" spc="0" dirty="0">
              <a:ln w="0"/>
              <a:solidFill>
                <a:schemeClr val="tx1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30BE0C7D-E009-4778-A0E1-3C3729E740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1327"/>
            <a:ext cx="2517494" cy="335665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6BD0D8CE-B508-447C-8C33-CE97256C4D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259" y="3501334"/>
            <a:ext cx="2517494" cy="335665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3DC685DA-240F-454C-A05A-02EBA234B6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843" y="3501341"/>
            <a:ext cx="2517494" cy="335665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FC08613-125B-4BE4-B003-02A7BD58D1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102" y="-5"/>
            <a:ext cx="4649898" cy="35013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84444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D6710D4-AD21-4C11-A972-F2DF1C1092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713" r="23385"/>
          <a:stretch/>
        </p:blipFill>
        <p:spPr>
          <a:xfrm>
            <a:off x="6704175" y="0"/>
            <a:ext cx="5568848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00E20E2-0443-400E-838D-EE70B9BC45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12" y="1052209"/>
            <a:ext cx="10515600" cy="4351338"/>
          </a:xfrm>
        </p:spPr>
        <p:txBody>
          <a:bodyPr>
            <a:normAutofit lnSpcReduction="10000"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ru-RU" altLang="ru-RU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Специфика рынка труда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ru-RU" altLang="ru-RU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в нашем бизнесе –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ru-RU" altLang="ru-RU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высокий уровень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ru-RU" altLang="ru-RU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конкуренции на рынке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ru-RU" altLang="ru-RU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риэлторских услуг.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ru-RU" altLang="ru-RU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Выигрывает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ru-RU" altLang="ru-RU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                профессионал! </a:t>
            </a:r>
            <a:endParaRPr kumimoji="0" lang="ru-RU" altLang="ru-RU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7517BE25-F14E-49E8-857E-A1D9FA9B8F2C}"/>
              </a:ext>
            </a:extLst>
          </p:cNvPr>
          <p:cNvSpPr/>
          <p:nvPr/>
        </p:nvSpPr>
        <p:spPr>
          <a:xfrm>
            <a:off x="6895853" y="5969533"/>
            <a:ext cx="147027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Агент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2C8A9AAD-59F5-4C76-AFE8-DBDC1B1A7AAF}"/>
              </a:ext>
            </a:extLst>
          </p:cNvPr>
          <p:cNvSpPr/>
          <p:nvPr/>
        </p:nvSpPr>
        <p:spPr>
          <a:xfrm>
            <a:off x="10102456" y="653317"/>
            <a:ext cx="191110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Стажёр</a:t>
            </a:r>
          </a:p>
        </p:txBody>
      </p:sp>
      <p:cxnSp>
        <p:nvCxnSpPr>
          <p:cNvPr id="11" name="Соединитель: изогнутый 10">
            <a:extLst>
              <a:ext uri="{FF2B5EF4-FFF2-40B4-BE49-F238E27FC236}">
                <a16:creationId xmlns="" xmlns:a16="http://schemas.microsoft.com/office/drawing/2014/main" id="{E9976B0C-9837-4C90-B154-6A30883D0734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127347" y="5418871"/>
            <a:ext cx="806390" cy="578734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Соединитель: изогнутый 12">
            <a:extLst>
              <a:ext uri="{FF2B5EF4-FFF2-40B4-BE49-F238E27FC236}">
                <a16:creationId xmlns="" xmlns:a16="http://schemas.microsoft.com/office/drawing/2014/main" id="{93194E8A-C73D-4B97-BEDF-E6DB144BB835}"/>
              </a:ext>
            </a:extLst>
          </p:cNvPr>
          <p:cNvCxnSpPr>
            <a:cxnSpLocks/>
          </p:cNvCxnSpPr>
          <p:nvPr/>
        </p:nvCxnSpPr>
        <p:spPr>
          <a:xfrm rot="5400000">
            <a:off x="10829688" y="1522200"/>
            <a:ext cx="1296114" cy="752355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9218612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471AD5CA-5F29-453F-ACC6-05B3D3F669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855" t="72254" r="58337" b="13849"/>
          <a:stretch/>
        </p:blipFill>
        <p:spPr>
          <a:xfrm>
            <a:off x="514589" y="926059"/>
            <a:ext cx="1102881" cy="108877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97339368-AEC0-4D78-B48A-7DCF4B7231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204" t="15311" r="81539" b="71608"/>
          <a:stretch/>
        </p:blipFill>
        <p:spPr>
          <a:xfrm>
            <a:off x="464080" y="5074829"/>
            <a:ext cx="1218909" cy="107116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17BB4DB4-0924-4536-A291-B778955B22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854" t="15164" r="58338" b="70751"/>
          <a:stretch/>
        </p:blipFill>
        <p:spPr>
          <a:xfrm>
            <a:off x="449495" y="2266192"/>
            <a:ext cx="1168400" cy="116904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8EC76C3F-1285-416D-989C-5D9F3F0523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9583" t="71878" b="14038"/>
          <a:stretch/>
        </p:blipFill>
        <p:spPr>
          <a:xfrm>
            <a:off x="6630774" y="5074829"/>
            <a:ext cx="1438952" cy="107921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88876EF4-CFC5-4448-8CF2-96F07A66B0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r="41458" b="84836"/>
          <a:stretch/>
        </p:blipFill>
        <p:spPr>
          <a:xfrm>
            <a:off x="473241" y="3650735"/>
            <a:ext cx="1218909" cy="120032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154DD232-5AF0-4D18-AE23-BB4D1648458A}"/>
              </a:ext>
            </a:extLst>
          </p:cNvPr>
          <p:cNvSpPr/>
          <p:nvPr/>
        </p:nvSpPr>
        <p:spPr>
          <a:xfrm>
            <a:off x="1500524" y="1193273"/>
            <a:ext cx="389401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dirty="0"/>
              <a:t>Получите структурированные знания </a:t>
            </a:r>
            <a:br>
              <a:rPr lang="ru-RU" dirty="0"/>
            </a:br>
            <a:r>
              <a:rPr lang="ru-RU" dirty="0"/>
              <a:t>по изучаемому курсу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FEB3694E-F595-4A86-87DC-0F2559B1643E}"/>
              </a:ext>
            </a:extLst>
          </p:cNvPr>
          <p:cNvSpPr/>
          <p:nvPr/>
        </p:nvSpPr>
        <p:spPr>
          <a:xfrm>
            <a:off x="1500524" y="2491741"/>
            <a:ext cx="352487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dirty="0"/>
              <a:t>Узнаете сразу то, </a:t>
            </a:r>
            <a:br>
              <a:rPr lang="ru-RU" dirty="0"/>
            </a:br>
            <a:r>
              <a:rPr lang="ru-RU" dirty="0"/>
              <a:t>на что у других ушли годы работы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22A5814D-683A-4993-9BB2-8EBFFD0D2C94}"/>
              </a:ext>
            </a:extLst>
          </p:cNvPr>
          <p:cNvSpPr/>
          <p:nvPr/>
        </p:nvSpPr>
        <p:spPr>
          <a:xfrm>
            <a:off x="1500524" y="3650735"/>
            <a:ext cx="405361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dirty="0"/>
              <a:t>Получаете дополнительную </a:t>
            </a:r>
          </a:p>
          <a:p>
            <a:r>
              <a:rPr lang="ru-RU" dirty="0"/>
              <a:t>поддержку во время обучения на </a:t>
            </a:r>
          </a:p>
          <a:p>
            <a:r>
              <a:rPr lang="ru-RU" dirty="0"/>
              <a:t>агента по недвижимости на начальном</a:t>
            </a:r>
            <a:br>
              <a:rPr lang="ru-RU" dirty="0"/>
            </a:br>
            <a:r>
              <a:rPr lang="ru-RU" dirty="0"/>
              <a:t>этапе адаптации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356516B4-0C6E-4C18-854B-0E7D3AAD9136}"/>
              </a:ext>
            </a:extLst>
          </p:cNvPr>
          <p:cNvSpPr/>
          <p:nvPr/>
        </p:nvSpPr>
        <p:spPr>
          <a:xfrm>
            <a:off x="1501550" y="5284164"/>
            <a:ext cx="352385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dirty="0"/>
              <a:t>Активно участвуете в тренингах и </a:t>
            </a:r>
            <a:br>
              <a:rPr lang="ru-RU" dirty="0"/>
            </a:br>
            <a:r>
              <a:rPr lang="ru-RU" dirty="0"/>
              <a:t>практических занятиях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18784016-1887-48EE-B046-BE5D245E1B21}"/>
              </a:ext>
            </a:extLst>
          </p:cNvPr>
          <p:cNvSpPr/>
          <p:nvPr/>
        </p:nvSpPr>
        <p:spPr>
          <a:xfrm>
            <a:off x="7647158" y="1152171"/>
            <a:ext cx="404713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dirty="0"/>
              <a:t>Основную часть курса читают штатные </a:t>
            </a:r>
            <a:br>
              <a:rPr lang="ru-RU" dirty="0"/>
            </a:br>
            <a:r>
              <a:rPr lang="ru-RU" dirty="0"/>
              <a:t>преподаватели Центра обучения;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F9C80920-E828-491B-BB1D-BF331656EB4C}"/>
              </a:ext>
            </a:extLst>
          </p:cNvPr>
          <p:cNvSpPr/>
          <p:nvPr/>
        </p:nvSpPr>
        <p:spPr>
          <a:xfrm>
            <a:off x="7646774" y="2496573"/>
            <a:ext cx="4047518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dirty="0"/>
              <a:t>Привлекаем для обучения на риелтора</a:t>
            </a:r>
          </a:p>
          <a:p>
            <a:r>
              <a:rPr lang="ru-RU" dirty="0"/>
              <a:t>опытных специалистов–практиков</a:t>
            </a:r>
          </a:p>
          <a:p>
            <a:r>
              <a:rPr lang="ru-RU" sz="5400" dirty="0"/>
              <a:t/>
            </a:r>
            <a:br>
              <a:rPr lang="ru-RU" sz="5400" dirty="0"/>
            </a:b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7A55C02-6C13-4703-A99C-EF5587D1F8D4}"/>
              </a:ext>
            </a:extLst>
          </p:cNvPr>
          <p:cNvSpPr/>
          <p:nvPr/>
        </p:nvSpPr>
        <p:spPr>
          <a:xfrm>
            <a:off x="7646774" y="5074829"/>
            <a:ext cx="29708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dirty="0"/>
              <a:t>Даем практические навыки</a:t>
            </a:r>
          </a:p>
          <a:p>
            <a:r>
              <a:rPr lang="ru-RU" dirty="0"/>
              <a:t>для ускоренного получения </a:t>
            </a:r>
          </a:p>
          <a:p>
            <a:r>
              <a:rPr lang="ru-RU" dirty="0"/>
              <a:t>результата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8046CD83-360D-427D-8FB8-2843A8DA5DB6}"/>
              </a:ext>
            </a:extLst>
          </p:cNvPr>
          <p:cNvSpPr/>
          <p:nvPr/>
        </p:nvSpPr>
        <p:spPr>
          <a:xfrm>
            <a:off x="7646774" y="3650735"/>
            <a:ext cx="370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dirty="0"/>
              <a:t>Оказываем содействие в </a:t>
            </a:r>
          </a:p>
          <a:p>
            <a:r>
              <a:rPr lang="ru-RU" dirty="0"/>
              <a:t>трудоустройстве под руководством </a:t>
            </a:r>
          </a:p>
          <a:p>
            <a:r>
              <a:rPr lang="ru-RU" dirty="0"/>
              <a:t>опытного агента-наставника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98038A1F-57AA-499B-A8DC-D51C87B1D7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662" t="14601" r="50001" b="71388"/>
          <a:stretch/>
        </p:blipFill>
        <p:spPr>
          <a:xfrm>
            <a:off x="6567905" y="3650735"/>
            <a:ext cx="1157694" cy="107921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098B79F0-BDF6-4DE3-AB6B-3182EB15FD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5282" t="71878" r="26459" b="13323"/>
          <a:stretch/>
        </p:blipFill>
        <p:spPr>
          <a:xfrm>
            <a:off x="6509499" y="2270124"/>
            <a:ext cx="1168399" cy="116118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DC251CE2-C295-4180-8289-B9F46093A3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079" t="70792" r="49619" b="12402"/>
          <a:stretch/>
        </p:blipFill>
        <p:spPr>
          <a:xfrm>
            <a:off x="6567905" y="836435"/>
            <a:ext cx="1168399" cy="131195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49D553CC-BD54-4D2C-AD43-5473536D9AB8}"/>
              </a:ext>
            </a:extLst>
          </p:cNvPr>
          <p:cNvSpPr/>
          <p:nvPr/>
        </p:nvSpPr>
        <p:spPr>
          <a:xfrm>
            <a:off x="2383723" y="136336"/>
            <a:ext cx="1274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ВЫ: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A20B548F-381C-4F55-82C8-8F0315608855}"/>
              </a:ext>
            </a:extLst>
          </p:cNvPr>
          <p:cNvSpPr/>
          <p:nvPr/>
        </p:nvSpPr>
        <p:spPr>
          <a:xfrm>
            <a:off x="8533569" y="113425"/>
            <a:ext cx="14895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МЫ:</a:t>
            </a:r>
          </a:p>
        </p:txBody>
      </p:sp>
    </p:spTree>
    <p:extLst>
      <p:ext uri="{BB962C8B-B14F-4D97-AF65-F5344CB8AC3E}">
        <p14:creationId xmlns="" xmlns:p14="http://schemas.microsoft.com/office/powerpoint/2010/main" val="3386265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F8704CCA-2CCE-4BAF-B3C6-155A02EBE3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3611" t="85363" r="18160"/>
          <a:stretch/>
        </p:blipFill>
        <p:spPr>
          <a:xfrm>
            <a:off x="964801" y="4159827"/>
            <a:ext cx="1257792" cy="124090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50EE0226-A639-40AB-8A46-BAA2364713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9687" t="57606" b="27923"/>
          <a:stretch/>
        </p:blipFill>
        <p:spPr>
          <a:xfrm>
            <a:off x="964801" y="1270615"/>
            <a:ext cx="1542067" cy="120032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BAFCDD14-1F77-4785-8DB4-878823AE9E1B}"/>
              </a:ext>
            </a:extLst>
          </p:cNvPr>
          <p:cNvSpPr/>
          <p:nvPr/>
        </p:nvSpPr>
        <p:spPr>
          <a:xfrm>
            <a:off x="2097891" y="1270615"/>
            <a:ext cx="292451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dirty="0"/>
              <a:t>Вы можете присоединиться</a:t>
            </a:r>
          </a:p>
          <a:p>
            <a:r>
              <a:rPr lang="ru-RU" dirty="0"/>
              <a:t>к обучению в группе на </a:t>
            </a:r>
          </a:p>
          <a:p>
            <a:r>
              <a:rPr lang="ru-RU" dirty="0"/>
              <a:t>любом этапе благодаря </a:t>
            </a:r>
          </a:p>
          <a:p>
            <a:r>
              <a:rPr lang="ru-RU" dirty="0"/>
              <a:t>зачетной системе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B9F403A1-B44F-47F1-BE67-4D3476A33A01}"/>
              </a:ext>
            </a:extLst>
          </p:cNvPr>
          <p:cNvSpPr/>
          <p:nvPr/>
        </p:nvSpPr>
        <p:spPr>
          <a:xfrm>
            <a:off x="2097891" y="2794615"/>
            <a:ext cx="347582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dirty="0"/>
              <a:t>Вы получаете необходимый </a:t>
            </a:r>
          </a:p>
          <a:p>
            <a:r>
              <a:rPr lang="ru-RU" dirty="0"/>
              <a:t>раздаточный материал </a:t>
            </a:r>
          </a:p>
          <a:p>
            <a:r>
              <a:rPr lang="ru-RU" dirty="0"/>
              <a:t>для более эффективного </a:t>
            </a:r>
          </a:p>
          <a:p>
            <a:r>
              <a:rPr lang="ru-RU" dirty="0"/>
              <a:t>изучения рассматриваемой темы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3C540A07-952F-4745-B782-0741F9EAC030}"/>
              </a:ext>
            </a:extLst>
          </p:cNvPr>
          <p:cNvSpPr/>
          <p:nvPr/>
        </p:nvSpPr>
        <p:spPr>
          <a:xfrm>
            <a:off x="2097891" y="4318615"/>
            <a:ext cx="26513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dirty="0"/>
              <a:t>Вы можете параллельно </a:t>
            </a:r>
          </a:p>
          <a:p>
            <a:r>
              <a:rPr lang="ru-RU" dirty="0"/>
              <a:t>приступить к работе </a:t>
            </a:r>
          </a:p>
          <a:p>
            <a:r>
              <a:rPr lang="ru-RU" dirty="0"/>
              <a:t>во время обучения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564B6032-228D-45E8-A504-D6140870BE16}"/>
              </a:ext>
            </a:extLst>
          </p:cNvPr>
          <p:cNvSpPr/>
          <p:nvPr/>
        </p:nvSpPr>
        <p:spPr>
          <a:xfrm>
            <a:off x="7580142" y="1284835"/>
            <a:ext cx="32648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dirty="0"/>
              <a:t>Вы можете посещать </a:t>
            </a:r>
          </a:p>
          <a:p>
            <a:r>
              <a:rPr lang="ru-RU" dirty="0"/>
              <a:t>пропущенные лекции </a:t>
            </a:r>
          </a:p>
          <a:p>
            <a:r>
              <a:rPr lang="ru-RU" dirty="0"/>
              <a:t>с любой последующей группой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2E9BC186-15A2-419B-A9EF-4B9983BE2892}"/>
              </a:ext>
            </a:extLst>
          </p:cNvPr>
          <p:cNvSpPr/>
          <p:nvPr/>
        </p:nvSpPr>
        <p:spPr>
          <a:xfrm>
            <a:off x="7580142" y="2794615"/>
            <a:ext cx="285667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dirty="0"/>
              <a:t>Вы можете общаться </a:t>
            </a:r>
          </a:p>
          <a:p>
            <a:r>
              <a:rPr lang="ru-RU" dirty="0"/>
              <a:t>во время лекций с </a:t>
            </a:r>
          </a:p>
          <a:p>
            <a:r>
              <a:rPr lang="ru-RU" dirty="0"/>
              <a:t>нашими преподавателями </a:t>
            </a:r>
          </a:p>
          <a:p>
            <a:r>
              <a:rPr lang="ru-RU" dirty="0"/>
              <a:t>в режиме диалога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9833A9CE-54C4-440A-9358-BC1788F47CB3}"/>
              </a:ext>
            </a:extLst>
          </p:cNvPr>
          <p:cNvSpPr/>
          <p:nvPr/>
        </p:nvSpPr>
        <p:spPr>
          <a:xfrm>
            <a:off x="7580142" y="4318615"/>
            <a:ext cx="290919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dirty="0"/>
              <a:t>Вы изначально на этапе </a:t>
            </a:r>
          </a:p>
          <a:p>
            <a:r>
              <a:rPr lang="ru-RU" dirty="0"/>
              <a:t>обучения попадаете </a:t>
            </a:r>
          </a:p>
          <a:p>
            <a:r>
              <a:rPr lang="ru-RU" dirty="0"/>
              <a:t>в атмосферу дружелюбной </a:t>
            </a:r>
          </a:p>
          <a:p>
            <a:r>
              <a:rPr lang="ru-RU" dirty="0"/>
              <a:t>поддержки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2D86FF67-05A4-4C88-B958-687D1C0A5A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53" t="86018" r="90243"/>
          <a:stretch/>
        </p:blipFill>
        <p:spPr>
          <a:xfrm>
            <a:off x="6442222" y="1271230"/>
            <a:ext cx="1137920" cy="116057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D0BCF962-FFE5-42FA-8C2F-5E2784E154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125" r="74167" b="84004"/>
          <a:stretch/>
        </p:blipFill>
        <p:spPr>
          <a:xfrm>
            <a:off x="6469345" y="4318615"/>
            <a:ext cx="1110797" cy="127859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7C432C74-2127-4763-8FD4-7D928A0ACB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333" t="72787" r="34688" b="14976"/>
          <a:stretch/>
        </p:blipFill>
        <p:spPr>
          <a:xfrm>
            <a:off x="6576215" y="2893971"/>
            <a:ext cx="1003927" cy="97636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F5BFA056-220D-4625-AC34-937174590F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3854" r="18438" b="85399"/>
          <a:stretch/>
        </p:blipFill>
        <p:spPr>
          <a:xfrm>
            <a:off x="964801" y="2745556"/>
            <a:ext cx="1235820" cy="1298446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CD51F6D1-3986-40CB-A97D-8355467D6419}"/>
              </a:ext>
            </a:extLst>
          </p:cNvPr>
          <p:cNvSpPr/>
          <p:nvPr/>
        </p:nvSpPr>
        <p:spPr>
          <a:xfrm>
            <a:off x="416752" y="78478"/>
            <a:ext cx="113584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tx1"/>
                </a:solidFill>
              </a:rPr>
              <a:t>Мы позаботились о Ваших интересах:</a:t>
            </a:r>
          </a:p>
        </p:txBody>
      </p:sp>
    </p:spTree>
    <p:extLst>
      <p:ext uri="{BB962C8B-B14F-4D97-AF65-F5344CB8AC3E}">
        <p14:creationId xmlns="" xmlns:p14="http://schemas.microsoft.com/office/powerpoint/2010/main" val="39109218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73E7AA5-FF39-4392-960A-DC6D3F0E9B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149" y="3692070"/>
            <a:ext cx="5082851" cy="339026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3B8FABCF-8F78-4687-93AA-3CC2084CF347}"/>
              </a:ext>
            </a:extLst>
          </p:cNvPr>
          <p:cNvSpPr/>
          <p:nvPr/>
        </p:nvSpPr>
        <p:spPr>
          <a:xfrm>
            <a:off x="220096" y="140160"/>
            <a:ext cx="11014554" cy="63401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Во время обучения слушатели выполняют</a:t>
            </a:r>
          </a:p>
          <a:p>
            <a:pPr>
              <a:lnSpc>
                <a:spcPct val="150000"/>
              </a:lnSpc>
            </a:pPr>
            <a:r>
              <a:rPr lang="ru-RU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домашние задания на закрепление материала.</a:t>
            </a:r>
            <a:endParaRPr lang="ru-RU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pPr>
              <a:lnSpc>
                <a:spcPct val="150000"/>
              </a:lnSpc>
            </a:pPr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Пример: 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Выяснить условия сдачи в </a:t>
            </a:r>
            <a:r>
              <a:rPr lang="ru-RU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поднайм</a:t>
            </a:r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жилого помещения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с юридическим обоснованием.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2. Показать блок-схему распоряжения Жилищного комитета 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правительства Санкт-Петербурга 15 мая 2013 года №351р.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3. Оцените квартиру в которой живете, используя для сравнения 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открытые информационные источники</a:t>
            </a:r>
          </a:p>
          <a:p>
            <a:pPr algn="ctr"/>
            <a:endParaRPr lang="ru-RU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06259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02944AFF-4A71-4F3F-991F-9551AB1BFEEF}"/>
              </a:ext>
            </a:extLst>
          </p:cNvPr>
          <p:cNvSpPr/>
          <p:nvPr/>
        </p:nvSpPr>
        <p:spPr>
          <a:xfrm>
            <a:off x="87549" y="105973"/>
            <a:ext cx="11984477" cy="13434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4E078E8-A186-4FC2-AB5C-1A9CF986E8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4907" b="4719"/>
          <a:stretch/>
        </p:blipFill>
        <p:spPr>
          <a:xfrm>
            <a:off x="1116826" y="1520980"/>
            <a:ext cx="9958348" cy="525607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5D5A5326-059E-46A8-A105-6560423F65F7}"/>
              </a:ext>
            </a:extLst>
          </p:cNvPr>
          <p:cNvSpPr/>
          <p:nvPr/>
        </p:nvSpPr>
        <p:spPr>
          <a:xfrm>
            <a:off x="551052" y="177532"/>
            <a:ext cx="1108989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За 20-летнее существование центра обучения его выпускниками стали </a:t>
            </a:r>
          </a:p>
          <a:p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более 6000 человек, которые успешно работают в </a:t>
            </a:r>
          </a:p>
          <a:p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корпорации «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Адвекс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. Недвижимость» и во многих агентствах нашего города. </a:t>
            </a:r>
          </a:p>
        </p:txBody>
      </p:sp>
    </p:spTree>
    <p:extLst>
      <p:ext uri="{BB962C8B-B14F-4D97-AF65-F5344CB8AC3E}">
        <p14:creationId xmlns="" xmlns:p14="http://schemas.microsoft.com/office/powerpoint/2010/main" val="7881021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E2DCD92-244C-4D84-A364-3A47EBDDCF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080"/>
          <a:stretch/>
        </p:blipFill>
        <p:spPr>
          <a:xfrm>
            <a:off x="9049475" y="0"/>
            <a:ext cx="3163661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7F1D620-D37C-4240-A482-4A41B9FAAD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9259"/>
          <a:stretch/>
        </p:blipFill>
        <p:spPr>
          <a:xfrm>
            <a:off x="-6804" y="0"/>
            <a:ext cx="2531564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BE8A78D-BE84-4393-A904-48438D740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7160" y="1178560"/>
            <a:ext cx="1156716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Обратная связь</a:t>
            </a:r>
          </a:p>
          <a:p>
            <a:pPr marL="0" indent="0">
              <a:buNone/>
            </a:pP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pPr marL="0" indent="0">
              <a:buNone/>
            </a:pPr>
            <a:r>
              <a:rPr lang="ru-RU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Учебный центр проводит опросы </a:t>
            </a:r>
          </a:p>
          <a:p>
            <a:pPr marL="0" indent="0">
              <a:buNone/>
            </a:pPr>
            <a:r>
              <a:rPr lang="ru-RU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после проведения учебных программ, </a:t>
            </a:r>
          </a:p>
          <a:p>
            <a:pPr marL="0" indent="0">
              <a:buNone/>
            </a:pPr>
            <a:r>
              <a:rPr lang="ru-RU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которые дают возможность участникам </a:t>
            </a:r>
          </a:p>
          <a:p>
            <a:pPr marL="0" indent="0">
              <a:buNone/>
            </a:pPr>
            <a:r>
              <a:rPr lang="ru-RU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высказать свои впечатления, дать </a:t>
            </a:r>
          </a:p>
          <a:p>
            <a:pPr marL="0" indent="0">
              <a:buNone/>
            </a:pPr>
            <a:r>
              <a:rPr lang="ru-RU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оценку работы преподавателей, а нам , </a:t>
            </a:r>
          </a:p>
          <a:p>
            <a:pPr marL="0" indent="0">
              <a:buNone/>
            </a:pPr>
            <a:r>
              <a:rPr lang="ru-RU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в свою очередь, получить информацию </a:t>
            </a:r>
          </a:p>
          <a:p>
            <a:pPr marL="0" indent="0">
              <a:buNone/>
            </a:pPr>
            <a:r>
              <a:rPr lang="ru-RU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для коррекции программ.</a:t>
            </a:r>
          </a:p>
        </p:txBody>
      </p:sp>
      <p:sp>
        <p:nvSpPr>
          <p:cNvPr id="8" name="Пузырек для мыслей: облако 7">
            <a:extLst>
              <a:ext uri="{FF2B5EF4-FFF2-40B4-BE49-F238E27FC236}">
                <a16:creationId xmlns="" xmlns:a16="http://schemas.microsoft.com/office/drawing/2014/main" id="{D528758F-70AD-4635-880B-801449E66CA0}"/>
              </a:ext>
            </a:extLst>
          </p:cNvPr>
          <p:cNvSpPr/>
          <p:nvPr/>
        </p:nvSpPr>
        <p:spPr>
          <a:xfrm rot="20632242" flipH="1">
            <a:off x="6918241" y="340359"/>
            <a:ext cx="1971040" cy="1432560"/>
          </a:xfrm>
          <a:prstGeom prst="cloudCallou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71557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E88E9E7-3FE1-43B1-B202-42DA2BC77D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2428"/>
          <a:stretch/>
        </p:blipFill>
        <p:spPr>
          <a:xfrm>
            <a:off x="1135026" y="228733"/>
            <a:ext cx="9921947" cy="6400533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F97DC8A-F121-460F-8504-2766B909E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92" y="846567"/>
            <a:ext cx="10515600" cy="7868881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ru-RU" sz="18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В ходе обучения слушатели знакомятся с отделениями корпорации «</a:t>
            </a:r>
            <a:r>
              <a:rPr lang="ru-RU" sz="1800" b="1" dirty="0" err="1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Адвекс</a:t>
            </a:r>
            <a:r>
              <a:rPr lang="ru-RU" sz="18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. Недвижимость» и приобретают навыки работы с компьютерной базой данных «Терминал агента».</a:t>
            </a:r>
          </a:p>
          <a:p>
            <a:pPr>
              <a:lnSpc>
                <a:spcPct val="170000"/>
              </a:lnSpc>
            </a:pPr>
            <a:r>
              <a:rPr lang="ru-RU" sz="18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По окончании лекционного курса по недвижимости слушатели проходят четырёхнедельную практику под руководством наставника. </a:t>
            </a:r>
          </a:p>
          <a:p>
            <a:pPr>
              <a:lnSpc>
                <a:spcPct val="170000"/>
              </a:lnSpc>
            </a:pPr>
            <a:r>
              <a:rPr lang="ru-RU" sz="18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По итогам практики слушатели сдают зачеты, экзамены и получают Свидетельства Петербургского ЧОУ ПО «Института недвижимости» о прохождении курса начальной подготовки.</a:t>
            </a:r>
          </a:p>
          <a:p>
            <a:pPr>
              <a:lnSpc>
                <a:spcPct val="170000"/>
              </a:lnSpc>
            </a:pPr>
            <a:r>
              <a:rPr lang="ru-RU" sz="18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Каждый стажер выбирает по своему желанию группу менеджера в любом из отделений фирмы.</a:t>
            </a:r>
          </a:p>
          <a:p>
            <a:pPr>
              <a:lnSpc>
                <a:spcPct val="170000"/>
              </a:lnSpc>
            </a:pPr>
            <a:r>
              <a:rPr lang="ru-RU" sz="18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Зачастую в процессе обучения, которое носит прикладной характер, стажеры открывают свои первые сделки.</a:t>
            </a:r>
          </a:p>
          <a:p>
            <a:endParaRPr lang="ru-RU" sz="24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9D70A435-40A8-4FFC-8EE3-DD190709A25D}"/>
              </a:ext>
            </a:extLst>
          </p:cNvPr>
          <p:cNvSpPr/>
          <p:nvPr/>
        </p:nvSpPr>
        <p:spPr>
          <a:xfrm>
            <a:off x="520175" y="130896"/>
            <a:ext cx="217559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Результат:</a:t>
            </a:r>
            <a:endParaRPr lang="ru-RU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58617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449FE66-0580-4EAD-ADBD-8AAA270383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9915"/>
          <a:stretch/>
        </p:blipFill>
        <p:spPr>
          <a:xfrm>
            <a:off x="4817366" y="1716525"/>
            <a:ext cx="4894960" cy="3963149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4E59CAC0-1C94-4E8D-91DF-0591B902BC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6" y="343039"/>
            <a:ext cx="3175709" cy="6171921"/>
          </a:xfr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CC172B54-739D-4F8E-8F0C-3B92E604B56C}"/>
              </a:ext>
            </a:extLst>
          </p:cNvPr>
          <p:cNvSpPr/>
          <p:nvPr/>
        </p:nvSpPr>
        <p:spPr>
          <a:xfrm>
            <a:off x="3369890" y="1330571"/>
            <a:ext cx="8898718" cy="38870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pPr>
              <a:lnSpc>
                <a:spcPct val="150000"/>
              </a:lnSpc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Лауреатом Межрегионального ежегодного конкурса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в сфере недвижимости «КАИССА-2016»  в новой 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номинации "Лучшая учебная программа" стал 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Центр обучения риэлторов корпорации 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"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Адвекс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. Недвижимость".</a:t>
            </a:r>
            <a:endParaRPr lang="ru-RU" sz="2800" cap="none" spc="0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94911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DA2C0B0-0CC4-41E9-9248-18C61A5A57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5109"/>
          <a:stretch/>
        </p:blipFill>
        <p:spPr>
          <a:xfrm>
            <a:off x="6148442" y="1352949"/>
            <a:ext cx="6043558" cy="550505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7FF4F251-E75C-4549-95F2-0833F6A09FCB}"/>
              </a:ext>
            </a:extLst>
          </p:cNvPr>
          <p:cNvSpPr/>
          <p:nvPr/>
        </p:nvSpPr>
        <p:spPr>
          <a:xfrm>
            <a:off x="1617811" y="19455"/>
            <a:ext cx="875111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Внутрикорпоративное обучение </a:t>
            </a:r>
            <a:endParaRPr lang="ru-RU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F0DA94A-56F4-4165-93ED-B3E41A1FEF46}"/>
              </a:ext>
            </a:extLst>
          </p:cNvPr>
          <p:cNvSpPr/>
          <p:nvPr/>
        </p:nvSpPr>
        <p:spPr>
          <a:xfrm>
            <a:off x="866323" y="1060714"/>
            <a:ext cx="10254089" cy="39703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Агенты, стажёры,  сотрудники различных служб </a:t>
            </a:r>
          </a:p>
          <a:p>
            <a:r>
              <a:rPr lang="ru-RU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имеют возможность </a:t>
            </a:r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процессе работы постоянно </a:t>
            </a:r>
          </a:p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повышать свою квалификацию</a:t>
            </a:r>
            <a:r>
              <a:rPr lang="ru-RU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</a:p>
          <a:p>
            <a:r>
              <a:rPr lang="ru-RU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посещая тренинги, семинары, </a:t>
            </a:r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вебинары и лекции </a:t>
            </a:r>
          </a:p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проводимые в корпорации с участием ведущих </a:t>
            </a:r>
          </a:p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</a:t>
            </a:r>
            <a:r>
              <a:rPr lang="ru-RU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изнес-тренеров, спикеров и специалистов в </a:t>
            </a:r>
          </a:p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различных областях.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47301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60BDF57-FA6C-4E98-A470-A04C8DFB1B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611" r="42082"/>
          <a:stretch/>
        </p:blipFill>
        <p:spPr>
          <a:xfrm>
            <a:off x="0" y="0"/>
            <a:ext cx="4618653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CBE33F8A-2131-48D7-A82B-5EE98C9F5839}"/>
              </a:ext>
            </a:extLst>
          </p:cNvPr>
          <p:cNvSpPr/>
          <p:nvPr/>
        </p:nvSpPr>
        <p:spPr>
          <a:xfrm>
            <a:off x="5085184" y="1905506"/>
            <a:ext cx="6834756" cy="35394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Семинар </a:t>
            </a:r>
            <a:r>
              <a:rPr lang="ru-RU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юридического</a:t>
            </a:r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ru-RU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отдела </a:t>
            </a:r>
            <a:endParaRPr lang="ru-RU" sz="32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r>
              <a:rPr lang="ru-RU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«</a:t>
            </a:r>
            <a:r>
              <a:rPr lang="ru-RU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Адвекс</a:t>
            </a:r>
            <a:r>
              <a:rPr lang="ru-RU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» </a:t>
            </a:r>
          </a:p>
          <a:p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r>
              <a:rPr lang="ru-RU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«Банкротство физических лиц. </a:t>
            </a:r>
          </a:p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Основания для оспаривания </a:t>
            </a:r>
          </a:p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сделок должника в рамках</a:t>
            </a:r>
          </a:p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п</a:t>
            </a:r>
            <a:r>
              <a:rPr lang="ru-RU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роцедуры банк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ротства.»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20005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E29E347-1BF1-41DA-B400-9405FC9F2DDE}"/>
              </a:ext>
            </a:extLst>
          </p:cNvPr>
          <p:cNvSpPr/>
          <p:nvPr/>
        </p:nvSpPr>
        <p:spPr>
          <a:xfrm>
            <a:off x="214203" y="364095"/>
            <a:ext cx="803136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Цикл семинаров Романа Герасимова</a:t>
            </a:r>
          </a:p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«Читая архитектуру Петербурга»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1A2D0DA-DE4B-4DBA-97EB-1D2B3721F9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34072"/>
            <a:ext cx="6033749" cy="417078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1D951B31-52A7-4DF6-B0B7-6C50320707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748" y="2034073"/>
            <a:ext cx="6158252" cy="41707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01107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1EA0572-842B-446C-BD80-6BA670C7A7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272" y="0"/>
            <a:ext cx="6949318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666744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4D2E4A24-37A5-4784-BD6C-ADF9DCDB3416}"/>
              </a:ext>
            </a:extLst>
          </p:cNvPr>
          <p:cNvSpPr/>
          <p:nvPr/>
        </p:nvSpPr>
        <p:spPr>
          <a:xfrm>
            <a:off x="112822" y="224135"/>
            <a:ext cx="11407290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8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8 ноября в конгресс-холле «Московский» отеля «</a:t>
            </a:r>
            <a:r>
              <a:rPr lang="ru-RU" sz="2800" dirty="0" err="1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Холидей</a:t>
            </a:r>
            <a:r>
              <a:rPr lang="ru-RU" sz="28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Инн» </a:t>
            </a:r>
          </a:p>
          <a:p>
            <a:r>
              <a:rPr lang="ru-RU" sz="28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для специалистов «</a:t>
            </a:r>
            <a:r>
              <a:rPr lang="ru-RU" sz="2800" dirty="0" err="1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Адвекса</a:t>
            </a:r>
            <a:r>
              <a:rPr lang="ru-RU" sz="28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» состоялся эксклюзивный мастер-класс </a:t>
            </a:r>
          </a:p>
          <a:p>
            <a:r>
              <a:rPr lang="ru-RU" sz="28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ИРИНЫ ХАКАМАДЫ "Мастер общения: успех без затрат".</a:t>
            </a:r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CFB8746-D389-4868-BD03-43EE557FDC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61016"/>
            <a:ext cx="6096000" cy="40576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89877E2-2A6F-4263-ADE1-7E379C43CA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54735"/>
            <a:ext cx="6110233" cy="407547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443413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A6991C6E-6AAB-4D99-999F-9823BBE36768}"/>
              </a:ext>
            </a:extLst>
          </p:cNvPr>
          <p:cNvSpPr/>
          <p:nvPr/>
        </p:nvSpPr>
        <p:spPr>
          <a:xfrm>
            <a:off x="150093" y="383929"/>
            <a:ext cx="10894842" cy="12618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Бизнес-тренинг «Планирование успеха. Найм. Адаптация</a:t>
            </a:r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.</a:t>
            </a:r>
          </a:p>
          <a:p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Обучение</a:t>
            </a:r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»</a:t>
            </a:r>
          </a:p>
          <a:p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5BC6915-BAC6-444A-8230-EA6CAB040F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421" y="3545634"/>
            <a:ext cx="4967580" cy="331236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D6E15263-60B5-400D-A41D-9A62428259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9592"/>
            <a:ext cx="3638939" cy="5458408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FA3CAFFB-F9F0-4713-9AF3-4D8C9845353A}"/>
              </a:ext>
            </a:extLst>
          </p:cNvPr>
          <p:cNvSpPr/>
          <p:nvPr/>
        </p:nvSpPr>
        <p:spPr>
          <a:xfrm>
            <a:off x="7730746" y="1872448"/>
            <a:ext cx="395492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Ведущий: </a:t>
            </a:r>
          </a:p>
          <a:p>
            <a:r>
              <a:rPr lang="ru-RU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Панькив</a:t>
            </a:r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Ярослав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BD498F7-B7E9-4374-82DB-2D954191E6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77679" y="2311258"/>
            <a:ext cx="5458408" cy="36350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32185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FDCE6C9-5EC5-4AEB-99A9-315A772BD5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451"/>
          <a:stretch/>
        </p:blipFill>
        <p:spPr>
          <a:xfrm>
            <a:off x="0" y="2894"/>
            <a:ext cx="5897300" cy="6858000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="" xmlns:a16="http://schemas.microsoft.com/office/drawing/2014/main" id="{45E52576-6F4D-4DC9-8F7E-CC0952971C3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892232" y="1044476"/>
            <a:ext cx="7299767" cy="55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Клиент: </a:t>
            </a:r>
            <a:r>
              <a:rPr kumimoji="0" lang="ru-RU" altLang="ru-RU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С кем я буду работать-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3600" dirty="0">
                <a:solidFill>
                  <a:srgbClr val="00000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с</a:t>
            </a:r>
            <a:r>
              <a:rPr kumimoji="0" lang="ru-RU" altLang="ru-RU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о стажером или агентом?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Я особенный и ситуация у меня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особенная!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Вывод: </a:t>
            </a:r>
            <a:r>
              <a:rPr kumimoji="0" lang="ru-RU" altLang="ru-RU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работать только с агентом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и лучшим в своём деле!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dirty="0">
              <a:solidFill>
                <a:srgbClr val="000000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4648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D411FC36-CF61-41FC-A9D0-040E5F9FFB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217" t="-356" r="25675" b="-1"/>
          <a:stretch/>
        </p:blipFill>
        <p:spPr>
          <a:xfrm>
            <a:off x="3131975" y="0"/>
            <a:ext cx="9060025" cy="6861144"/>
          </a:xfrm>
        </p:spPr>
      </p:pic>
      <p:pic>
        <p:nvPicPr>
          <p:cNvPr id="6" name="Объект 4">
            <a:extLst>
              <a:ext uri="{FF2B5EF4-FFF2-40B4-BE49-F238E27FC236}">
                <a16:creationId xmlns="" xmlns:a16="http://schemas.microsoft.com/office/drawing/2014/main" id="{B4F07522-BBCB-4393-A021-9E40E9F1AA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217" t="-356" r="70361" b="-1"/>
          <a:stretch/>
        </p:blipFill>
        <p:spPr>
          <a:xfrm>
            <a:off x="-3" y="0"/>
            <a:ext cx="6516547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83DFC1A4-F733-4622-84D6-D05292843314}"/>
              </a:ext>
            </a:extLst>
          </p:cNvPr>
          <p:cNvSpPr/>
          <p:nvPr/>
        </p:nvSpPr>
        <p:spPr>
          <a:xfrm>
            <a:off x="185195" y="150471"/>
            <a:ext cx="7680677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600" b="0" cap="none" spc="0" dirty="0">
                <a:ln w="0"/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Идеальный агент:</a:t>
            </a:r>
          </a:p>
          <a:p>
            <a:endParaRPr lang="ru-RU" sz="3600" b="0" cap="none" spc="0" dirty="0">
              <a:ln w="0"/>
              <a:solidFill>
                <a:schemeClr val="tx1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r>
              <a:rPr lang="ru-RU" sz="3600" dirty="0">
                <a:ln w="0"/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Профессиональный, честный, </a:t>
            </a:r>
          </a:p>
          <a:p>
            <a:r>
              <a:rPr lang="ru-RU" sz="3600" dirty="0">
                <a:ln w="0"/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инициативный, вежливый, уверенный, </a:t>
            </a:r>
            <a:r>
              <a:rPr lang="ru-RU" sz="3600" b="0" cap="none" spc="0" dirty="0">
                <a:ln w="0"/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высокий уровень общей культуры, аккуратно одет, уметь объяснять </a:t>
            </a:r>
          </a:p>
          <a:p>
            <a:r>
              <a:rPr lang="ru-RU" sz="3600" b="0" cap="none" spc="0" dirty="0">
                <a:ln w="0"/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                         и выслушать … </a:t>
            </a:r>
          </a:p>
        </p:txBody>
      </p:sp>
    </p:spTree>
    <p:extLst>
      <p:ext uri="{BB962C8B-B14F-4D97-AF65-F5344CB8AC3E}">
        <p14:creationId xmlns="" xmlns:p14="http://schemas.microsoft.com/office/powerpoint/2010/main" val="1748959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BA330FC-B714-4DA6-B6CE-4FFD85334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198" y="253248"/>
            <a:ext cx="10515600" cy="635150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3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Общие сведения о курсе</a:t>
            </a:r>
          </a:p>
          <a:p>
            <a:pPr marL="0" indent="0">
              <a:buNone/>
            </a:pP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pPr marL="514350" indent="-514350">
              <a:buAutoNum type="arabicPeriod"/>
            </a:pPr>
            <a:r>
              <a:rPr lang="ru-RU" sz="32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Продолжительность – 3 недели, в режиме с понедельника по пятницу.</a:t>
            </a:r>
          </a:p>
          <a:p>
            <a:pPr marL="514350" indent="-514350">
              <a:buAutoNum type="arabicPeriod"/>
            </a:pPr>
            <a:r>
              <a:rPr lang="ru-RU" sz="32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Время занятий – с 10.00 до 17.00.</a:t>
            </a:r>
          </a:p>
          <a:p>
            <a:pPr marL="514350" indent="-514350">
              <a:buAutoNum type="arabicPeriod"/>
            </a:pPr>
            <a:r>
              <a:rPr lang="ru-RU" sz="32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В составе курса: аудиторные лекции,</a:t>
            </a:r>
          </a:p>
          <a:p>
            <a:pPr marL="0" indent="0">
              <a:buNone/>
            </a:pPr>
            <a:r>
              <a:rPr lang="ru-RU" sz="32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практические занятия, выполнение домашних </a:t>
            </a:r>
          </a:p>
          <a:p>
            <a:pPr marL="0" indent="0">
              <a:buNone/>
            </a:pPr>
            <a:r>
              <a:rPr lang="ru-RU" sz="32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заданий, самостоятельная работа</a:t>
            </a:r>
          </a:p>
          <a:p>
            <a:pPr marL="0" indent="0">
              <a:buNone/>
            </a:pPr>
            <a:r>
              <a:rPr lang="ru-RU" sz="32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«в полях», выполнение контрольных работ.</a:t>
            </a:r>
          </a:p>
          <a:p>
            <a:pPr marL="0" indent="0">
              <a:buNone/>
            </a:pPr>
            <a:endParaRPr lang="ru-RU" sz="3200" dirty="0"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pPr marL="0" indent="0">
              <a:buNone/>
            </a:pPr>
            <a:endParaRPr lang="ru-RU" sz="3200" dirty="0"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pPr marL="0" indent="0">
              <a:buNone/>
            </a:pPr>
            <a:r>
              <a:rPr lang="ru-RU" sz="32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Программа содержит 118 часов аудиторных и 5 часов практических занятий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0FECCEE-882F-4EDB-843C-7FD66DC05E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504" y="1673333"/>
            <a:ext cx="2527495" cy="252749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16424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783A3D9-62D9-426C-AD12-7AAD883A77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658" y="3225669"/>
            <a:ext cx="4989342" cy="311833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61463C0E-7397-46F9-B86B-88AF00E73F1B}"/>
              </a:ext>
            </a:extLst>
          </p:cNvPr>
          <p:cNvSpPr/>
          <p:nvPr/>
        </p:nvSpPr>
        <p:spPr>
          <a:xfrm>
            <a:off x="2219499" y="226253"/>
            <a:ext cx="712951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Программа курса недвижимости</a:t>
            </a:r>
            <a:endParaRPr lang="ru-RU" sz="33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3AA9A6BD-EB08-4599-A5D4-A70DE5632FC6}"/>
              </a:ext>
            </a:extLst>
          </p:cNvPr>
          <p:cNvSpPr/>
          <p:nvPr/>
        </p:nvSpPr>
        <p:spPr>
          <a:xfrm>
            <a:off x="264090" y="830381"/>
            <a:ext cx="10551286" cy="44529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включает основные понятия рынка недвижимости и его структуру, 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основы гражданского и жилищного законодательства, теорию и 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практику основных видов продаж, тренинги продаж и переговоров, 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маркетинг рынка недвижимости, психологию продаж, 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изучение процедуры оформления договоров и документооборот в 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корпорации «</a:t>
            </a:r>
            <a:r>
              <a:rPr lang="ru-RU" sz="2400" dirty="0" err="1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Адвекс</a:t>
            </a:r>
            <a:r>
              <a:rPr lang="ru-RU" sz="24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. Недвижимость», основные схемы взаиморасчетов, 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регистрацию прав на недвижимость, 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налогообложение и страхование в сфере недвижимости.</a:t>
            </a:r>
            <a:endParaRPr lang="ru-RU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9741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B88AF64-DA6A-459E-8354-431E5B49F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826" y="373493"/>
            <a:ext cx="10515600" cy="6412853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sz="9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Содержание. Основные блоки.</a:t>
            </a:r>
          </a:p>
          <a:p>
            <a:pPr marL="0" indent="0">
              <a:buNone/>
            </a:pPr>
            <a:endParaRPr lang="ru-RU" sz="7000" dirty="0"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r>
              <a:rPr lang="ru-RU" sz="7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Вводные лекции</a:t>
            </a:r>
          </a:p>
          <a:p>
            <a:r>
              <a:rPr lang="ru-RU" sz="7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Жилищный фонд г. Санкт-Петербурга</a:t>
            </a:r>
          </a:p>
          <a:p>
            <a:r>
              <a:rPr lang="ru-RU" sz="7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Основы гражданского и жилищного </a:t>
            </a:r>
          </a:p>
          <a:p>
            <a:pPr marL="0" indent="0">
              <a:buNone/>
            </a:pPr>
            <a:r>
              <a:rPr lang="ru-RU" sz="7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законодательства</a:t>
            </a:r>
          </a:p>
          <a:p>
            <a:r>
              <a:rPr lang="ru-RU" sz="7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Маркетинг рынка недвижимости</a:t>
            </a:r>
          </a:p>
          <a:p>
            <a:r>
              <a:rPr lang="ru-RU" sz="7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Основные виды продаж </a:t>
            </a:r>
          </a:p>
          <a:p>
            <a:r>
              <a:rPr lang="ru-RU" sz="7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Психология продаж </a:t>
            </a:r>
          </a:p>
          <a:p>
            <a:r>
              <a:rPr lang="ru-RU" sz="7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Документооборот компании</a:t>
            </a:r>
          </a:p>
          <a:p>
            <a:r>
              <a:rPr lang="ru-RU" sz="7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Этапы проведения сделки</a:t>
            </a:r>
          </a:p>
          <a:p>
            <a:r>
              <a:rPr lang="ru-RU" sz="7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Налогообложение в сфере недвижимости</a:t>
            </a:r>
          </a:p>
          <a:p>
            <a:r>
              <a:rPr lang="ru-RU" sz="7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Страхование титула</a:t>
            </a:r>
          </a:p>
          <a:p>
            <a:r>
              <a:rPr lang="ru-RU" sz="7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Регистрационный учет граждан</a:t>
            </a:r>
          </a:p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71C49CFC-44C2-4284-8136-87551C9BDA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675" b="25060"/>
          <a:stretch/>
        </p:blipFill>
        <p:spPr>
          <a:xfrm>
            <a:off x="7652825" y="1147445"/>
            <a:ext cx="5129484" cy="41053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2640821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1241</TotalTime>
  <Words>1490</Words>
  <Application>Microsoft Office PowerPoint</Application>
  <PresentationFormat>Произвольный</PresentationFormat>
  <Paragraphs>341</Paragraphs>
  <Slides>41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Что видит покупатель -</vt:lpstr>
      <vt:lpstr>Слайд 15</vt:lpstr>
      <vt:lpstr>Слайд 16</vt:lpstr>
      <vt:lpstr>Слайд 17</vt:lpstr>
      <vt:lpstr>Слайд 18</vt:lpstr>
      <vt:lpstr>Слайд 19</vt:lpstr>
      <vt:lpstr>Слайд 20</vt:lpstr>
      <vt:lpstr>Практическое занятие по поиску клиентов  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school</dc:creator>
  <cp:lastModifiedBy>123</cp:lastModifiedBy>
  <cp:revision>89</cp:revision>
  <dcterms:created xsi:type="dcterms:W3CDTF">2019-04-12T07:47:51Z</dcterms:created>
  <dcterms:modified xsi:type="dcterms:W3CDTF">2019-04-17T07:38:30Z</dcterms:modified>
</cp:coreProperties>
</file>